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4"/>
  </p:notesMasterIdLst>
  <p:sldIdLst>
    <p:sldId id="275" r:id="rId2"/>
    <p:sldId id="276" r:id="rId3"/>
    <p:sldId id="258" r:id="rId4"/>
    <p:sldId id="277" r:id="rId5"/>
    <p:sldId id="278" r:id="rId6"/>
    <p:sldId id="262" r:id="rId7"/>
    <p:sldId id="279" r:id="rId8"/>
    <p:sldId id="264" r:id="rId9"/>
    <p:sldId id="267" r:id="rId10"/>
    <p:sldId id="274" r:id="rId11"/>
    <p:sldId id="280" r:id="rId12"/>
    <p:sldId id="273" r:id="rId13"/>
  </p:sldIdLst>
  <p:sldSz cx="9144000" cy="5143500" type="screen16x9"/>
  <p:notesSz cx="6858000" cy="9144000"/>
  <p:embeddedFontLst>
    <p:embeddedFont>
      <p:font typeface="Proxima Nova" panose="02000506030000020004"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D88D2C-889F-4CA3-9ACF-8D49546216C4}">
  <a:tblStyle styleId="{0FD88D2C-889F-4CA3-9ACF-8D49546216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0"/>
    <p:restoredTop sz="83146"/>
  </p:normalViewPr>
  <p:slideViewPr>
    <p:cSldViewPr snapToGrid="0">
      <p:cViewPr varScale="1">
        <p:scale>
          <a:sx n="172" d="100"/>
          <a:sy n="172" d="100"/>
        </p:scale>
        <p:origin x="144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zh-TW" sz="1400">
                <a:solidFill>
                  <a:schemeClr val="dk1"/>
                </a:solidFill>
              </a:rPr>
              <a:t>我會選擇用十五分鐘就滿裝的越共貪啃奇迎戰，有人罵我我就打簡體，这样其他队友就会觉得我是自己人了</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296cd23584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296cd23584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T-SNE of S4</a:t>
            </a:r>
            <a:endParaRPr/>
          </a:p>
          <a:p>
            <a:pPr marL="0" lvl="0" indent="0" algn="l" rtl="0">
              <a:spcBef>
                <a:spcPts val="0"/>
              </a:spcBef>
              <a:spcAft>
                <a:spcPts val="0"/>
              </a:spcAft>
              <a:buClr>
                <a:schemeClr val="dk1"/>
              </a:buClr>
              <a:buSzPts val="1100"/>
              <a:buFont typeface="Arial"/>
              <a:buNone/>
            </a:pPr>
            <a:r>
              <a:rPr lang="zh-TW" sz="1400">
                <a:solidFill>
                  <a:schemeClr val="dk1"/>
                </a:solidFill>
                <a:latin typeface="Proxima Nova"/>
                <a:ea typeface="Proxima Nova"/>
                <a:cs typeface="Proxima Nova"/>
                <a:sym typeface="Proxima Nova"/>
              </a:rPr>
              <a:t>A demonstration of superior judgement</a:t>
            </a:r>
            <a:endParaRPr sz="14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zh-TW"/>
              <a:t>在這個實驗中，我們使用了由mae訓練的vision transformer抽取的特徵 來進行tsne的視覺化</a:t>
            </a:r>
            <a:endParaRPr/>
          </a:p>
          <a:p>
            <a:pPr marL="0" lvl="0" indent="0" algn="l" rtl="0">
              <a:spcBef>
                <a:spcPts val="0"/>
              </a:spcBef>
              <a:spcAft>
                <a:spcPts val="0"/>
              </a:spcAft>
              <a:buNone/>
            </a:pPr>
            <a:r>
              <a:rPr lang="zh-TW"/>
              <a:t>並以此來驗證我們的分類器的能力，</a:t>
            </a:r>
            <a:endParaRPr/>
          </a:p>
          <a:p>
            <a:pPr marL="0" lvl="0" indent="0" algn="l" rtl="0">
              <a:spcBef>
                <a:spcPts val="0"/>
              </a:spcBef>
              <a:spcAft>
                <a:spcPts val="0"/>
              </a:spcAft>
              <a:buNone/>
            </a:pPr>
            <a:r>
              <a:rPr lang="zh-TW"/>
              <a:t>其中藍色是瞳孔不存在並標籤為0，紅色是瞳孔存在標籤為1</a:t>
            </a:r>
            <a:endParaRPr/>
          </a:p>
          <a:p>
            <a:pPr marL="0" lvl="0" indent="0" algn="l" rtl="0">
              <a:spcBef>
                <a:spcPts val="0"/>
              </a:spcBef>
              <a:spcAft>
                <a:spcPts val="0"/>
              </a:spcAft>
              <a:buNone/>
            </a:pPr>
            <a:r>
              <a:rPr lang="zh-TW"/>
              <a:t>那在圖上可以看到</a:t>
            </a:r>
            <a:endParaRPr/>
          </a:p>
          <a:p>
            <a:pPr marL="0" lvl="0" indent="0" algn="l" rtl="0">
              <a:spcBef>
                <a:spcPts val="0"/>
              </a:spcBef>
              <a:spcAft>
                <a:spcPts val="0"/>
              </a:spcAft>
              <a:buNone/>
            </a:pPr>
            <a:r>
              <a:rPr lang="zh-TW"/>
              <a:t>大部分紅藍可以分別形成cluster，兩者是區分開來的，只有在綠色匡內的部分，紅藍形成了同一個cluster，這是由於部分資料相當難區分，</a:t>
            </a:r>
            <a:endParaRPr/>
          </a:p>
          <a:p>
            <a:pPr marL="0" lvl="0" indent="0" algn="l" rtl="0">
              <a:spcBef>
                <a:spcPts val="0"/>
              </a:spcBef>
              <a:spcAft>
                <a:spcPts val="0"/>
              </a:spcAft>
              <a:buNone/>
            </a:pPr>
            <a:r>
              <a:rPr lang="zh-TW"/>
              <a:t>例如，右邊的兩張圖分別代表瞳孔不從在與存在，但視覺上兩者其實十分接近，因此分類器無法判斷也是情由可原</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295ad0993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295ad0993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最後，我來總結一下</a:t>
            </a:r>
            <a:endParaRPr lang="zh-TW" altLang="en-US" sz="2000" b="0" dirty="0">
              <a:effectLst/>
            </a:endParaRPr>
          </a:p>
          <a:p>
            <a:pPr rtl="0">
              <a:spcBef>
                <a:spcPts val="0"/>
              </a:spcBef>
              <a:spcAft>
                <a:spcPts val="0"/>
              </a:spcAft>
            </a:pPr>
            <a:br>
              <a:rPr lang="zh-TW" altLang="en-US" sz="2000" b="0" dirty="0">
                <a:effectLst/>
              </a:rPr>
            </a:br>
            <a:r>
              <a:rPr lang="zh-TW" altLang="en-US" sz="1800" b="0" i="0" u="none" strike="noStrike" dirty="0">
                <a:solidFill>
                  <a:srgbClr val="000000"/>
                </a:solidFill>
                <a:effectLst/>
                <a:latin typeface="Arial" panose="020B0604020202020204" pitchFamily="34" charset="0"/>
              </a:rPr>
              <a:t>我們使用</a:t>
            </a:r>
            <a:r>
              <a:rPr lang="en-US" altLang="zh-TW" sz="1800" b="0" i="0" u="none" strike="noStrike" dirty="0">
                <a:solidFill>
                  <a:srgbClr val="000000"/>
                </a:solidFill>
                <a:effectLst/>
                <a:latin typeface="Arial" panose="020B0604020202020204" pitchFamily="34" charset="0"/>
              </a:rPr>
              <a:t>RITnet_v3</a:t>
            </a:r>
            <a:r>
              <a:rPr lang="zh-TW" altLang="en-US" sz="1800" b="0" i="0" u="none" strike="noStrike" dirty="0">
                <a:solidFill>
                  <a:srgbClr val="000000"/>
                </a:solidFill>
                <a:effectLst/>
                <a:latin typeface="Arial" panose="020B0604020202020204" pitchFamily="34" charset="0"/>
              </a:rPr>
              <a:t>的</a:t>
            </a:r>
            <a:r>
              <a:rPr lang="en-US" altLang="zh-TW" sz="1800" b="0" i="0" u="none" strike="noStrike" dirty="0">
                <a:solidFill>
                  <a:srgbClr val="000000"/>
                </a:solidFill>
                <a:effectLst/>
                <a:latin typeface="Arial" panose="020B0604020202020204" pitchFamily="34" charset="0"/>
              </a:rPr>
              <a:t>pretrained weight</a:t>
            </a:r>
            <a:r>
              <a:rPr lang="zh-TW" altLang="en-US" sz="1800" b="0" i="0" u="none" strike="noStrike" dirty="0">
                <a:solidFill>
                  <a:srgbClr val="000000"/>
                </a:solidFill>
                <a:effectLst/>
                <a:latin typeface="Arial" panose="020B0604020202020204" pitchFamily="34" charset="0"/>
              </a:rPr>
              <a:t>，透過</a:t>
            </a:r>
            <a:r>
              <a:rPr lang="en-US" altLang="zh-TW" sz="1800" b="0" i="0" u="none" strike="noStrike" dirty="0">
                <a:solidFill>
                  <a:srgbClr val="000000"/>
                </a:solidFill>
                <a:effectLst/>
                <a:latin typeface="Arial" panose="020B0604020202020204" pitchFamily="34" charset="0"/>
              </a:rPr>
              <a:t>fine-tune</a:t>
            </a:r>
            <a:r>
              <a:rPr lang="zh-TW" altLang="en-US" sz="1800" b="0" i="0" u="none" strike="noStrike" dirty="0">
                <a:solidFill>
                  <a:srgbClr val="000000"/>
                </a:solidFill>
                <a:effectLst/>
                <a:latin typeface="Arial" panose="020B0604020202020204" pitchFamily="34" charset="0"/>
              </a:rPr>
              <a:t>使得我們在</a:t>
            </a:r>
            <a:r>
              <a:rPr lang="en-US" altLang="zh-TW" sz="1800" b="0" i="0" u="none" strike="noStrike" dirty="0" err="1">
                <a:solidFill>
                  <a:srgbClr val="000000"/>
                </a:solidFill>
                <a:effectLst/>
                <a:latin typeface="Arial" panose="020B0604020202020204" pitchFamily="34" charset="0"/>
              </a:rPr>
              <a:t>mIOU</a:t>
            </a:r>
            <a:r>
              <a:rPr lang="zh-TW" altLang="en-US" sz="1800" b="0" i="0" u="none" strike="noStrike" dirty="0">
                <a:solidFill>
                  <a:srgbClr val="000000"/>
                </a:solidFill>
                <a:effectLst/>
                <a:latin typeface="Arial" panose="020B0604020202020204" pitchFamily="34" charset="0"/>
              </a:rPr>
              <a:t>達到</a:t>
            </a:r>
            <a:r>
              <a:rPr lang="en-US" altLang="zh-TW" sz="1800" b="0" i="0" u="none" strike="noStrike" dirty="0">
                <a:solidFill>
                  <a:srgbClr val="000000"/>
                </a:solidFill>
                <a:effectLst/>
                <a:latin typeface="Arial" panose="020B0604020202020204" pitchFamily="34" charset="0"/>
              </a:rPr>
              <a:t>0.965</a:t>
            </a:r>
            <a:endParaRPr lang="zh-TW" altLang="en-US" sz="2000" b="0" dirty="0">
              <a:effectLst/>
            </a:endParaRPr>
          </a:p>
          <a:p>
            <a:pPr rtl="0">
              <a:spcBef>
                <a:spcPts val="0"/>
              </a:spcBef>
              <a:spcAft>
                <a:spcPts val="0"/>
              </a:spcAft>
            </a:pPr>
            <a:br>
              <a:rPr lang="zh-TW" altLang="en-US" sz="2000" b="0" dirty="0">
                <a:effectLst/>
              </a:rPr>
            </a:br>
            <a:r>
              <a:rPr lang="zh-TW" altLang="en-US" sz="1800" b="0" i="0" u="none" strike="noStrike" dirty="0">
                <a:solidFill>
                  <a:srgbClr val="000000"/>
                </a:solidFill>
                <a:effectLst/>
                <a:latin typeface="Arial" panose="020B0604020202020204" pitchFamily="34" charset="0"/>
              </a:rPr>
              <a:t>我們使用了</a:t>
            </a:r>
            <a:r>
              <a:rPr lang="en-US" altLang="zh-TW" sz="1800" b="0" i="0" u="none" strike="noStrike" dirty="0">
                <a:solidFill>
                  <a:srgbClr val="000000"/>
                </a:solidFill>
                <a:effectLst/>
                <a:latin typeface="Arial" panose="020B0604020202020204" pitchFamily="34" charset="0"/>
              </a:rPr>
              <a:t>MAE</a:t>
            </a:r>
            <a:r>
              <a:rPr lang="zh-TW" altLang="en-US" sz="1800" b="0" i="0" u="none" strike="noStrike" dirty="0">
                <a:solidFill>
                  <a:srgbClr val="000000"/>
                </a:solidFill>
                <a:effectLst/>
                <a:latin typeface="Arial" panose="020B0604020202020204" pitchFamily="34" charset="0"/>
              </a:rPr>
              <a:t>的</a:t>
            </a:r>
            <a:r>
              <a:rPr lang="en-US" altLang="zh-TW" sz="1800" b="0" i="0" u="none" strike="noStrike" dirty="0">
                <a:solidFill>
                  <a:srgbClr val="000000"/>
                </a:solidFill>
                <a:effectLst/>
                <a:latin typeface="Arial" panose="020B0604020202020204" pitchFamily="34" charset="0"/>
              </a:rPr>
              <a:t>pretrained weight</a:t>
            </a:r>
            <a:r>
              <a:rPr lang="zh-TW" altLang="en-US" sz="1800" b="0" i="0" u="none" strike="noStrike" dirty="0">
                <a:solidFill>
                  <a:srgbClr val="000000"/>
                </a:solidFill>
                <a:effectLst/>
                <a:latin typeface="Arial" panose="020B0604020202020204" pitchFamily="34" charset="0"/>
              </a:rPr>
              <a:t>配合適當的</a:t>
            </a:r>
            <a:r>
              <a:rPr lang="en-US" altLang="zh-TW" sz="1800" b="0" i="0" u="none" strike="noStrike" dirty="0">
                <a:solidFill>
                  <a:srgbClr val="000000"/>
                </a:solidFill>
                <a:effectLst/>
                <a:latin typeface="Arial" panose="020B0604020202020204" pitchFamily="34" charset="0"/>
              </a:rPr>
              <a:t>augmentation</a:t>
            </a:r>
            <a:r>
              <a:rPr lang="zh-TW" altLang="en-US" sz="1800" b="0" i="0" u="none" strike="noStrike" dirty="0">
                <a:solidFill>
                  <a:srgbClr val="000000"/>
                </a:solidFill>
                <a:effectLst/>
                <a:latin typeface="Arial" panose="020B0604020202020204" pitchFamily="34" charset="0"/>
              </a:rPr>
              <a:t>，讓我們最終在</a:t>
            </a:r>
            <a:r>
              <a:rPr lang="en-US" altLang="zh-TW" sz="1800" b="0" i="0" u="none" strike="noStrike" dirty="0">
                <a:solidFill>
                  <a:srgbClr val="000000"/>
                </a:solidFill>
                <a:effectLst/>
                <a:latin typeface="Arial" panose="020B0604020202020204" pitchFamily="34" charset="0"/>
              </a:rPr>
              <a:t>leaderboard</a:t>
            </a:r>
            <a:r>
              <a:rPr lang="zh-TW" altLang="en-US" sz="1800" b="0" i="0" u="none" strike="noStrike" dirty="0">
                <a:solidFill>
                  <a:srgbClr val="000000"/>
                </a:solidFill>
                <a:effectLst/>
                <a:latin typeface="Arial" panose="020B0604020202020204" pitchFamily="34" charset="0"/>
              </a:rPr>
              <a:t>上得到</a:t>
            </a:r>
            <a:r>
              <a:rPr lang="en-US" altLang="zh-TW" sz="1800" b="0" i="0" u="none" strike="noStrike" dirty="0">
                <a:solidFill>
                  <a:srgbClr val="000000"/>
                </a:solidFill>
                <a:effectLst/>
                <a:latin typeface="Arial" panose="020B0604020202020204" pitchFamily="34" charset="0"/>
              </a:rPr>
              <a:t>0.950</a:t>
            </a:r>
            <a:r>
              <a:rPr lang="zh-TW" altLang="en-US" sz="1800" b="0" i="0" u="none" strike="noStrike" dirty="0">
                <a:solidFill>
                  <a:srgbClr val="000000"/>
                </a:solidFill>
                <a:effectLst/>
                <a:latin typeface="Arial" panose="020B0604020202020204" pitchFamily="34" charset="0"/>
              </a:rPr>
              <a:t>的分數</a:t>
            </a:r>
            <a:endParaRPr lang="zh-TW" altLang="en-US" sz="2000" b="0" dirty="0">
              <a:effectLst/>
            </a:endParaRPr>
          </a:p>
          <a:p>
            <a:pPr rtl="0">
              <a:spcBef>
                <a:spcPts val="0"/>
              </a:spcBef>
              <a:spcAft>
                <a:spcPts val="0"/>
              </a:spcAft>
            </a:pPr>
            <a:br>
              <a:rPr lang="zh-TW" altLang="en-US" sz="2000" b="0" dirty="0">
                <a:effectLst/>
              </a:rPr>
            </a:br>
            <a:r>
              <a:rPr lang="zh-TW" altLang="en-US" sz="1800" b="0" i="0" u="none" strike="noStrike" dirty="0">
                <a:solidFill>
                  <a:srgbClr val="000000"/>
                </a:solidFill>
                <a:effectLst/>
                <a:latin typeface="Arial" panose="020B0604020202020204" pitchFamily="34" charset="0"/>
              </a:rPr>
              <a:t>最後，我們也不浪費</a:t>
            </a:r>
            <a:r>
              <a:rPr lang="en-US" altLang="zh-TW" sz="1800" b="0" i="0" u="none" strike="noStrike" dirty="0" err="1">
                <a:solidFill>
                  <a:srgbClr val="000000"/>
                </a:solidFill>
                <a:effectLst/>
                <a:latin typeface="Arial" panose="020B0604020202020204" pitchFamily="34" charset="0"/>
              </a:rPr>
              <a:t>segmetation</a:t>
            </a:r>
            <a:r>
              <a:rPr lang="zh-TW" altLang="en-US" sz="1800" b="0" i="0" u="none" strike="noStrike" dirty="0">
                <a:solidFill>
                  <a:srgbClr val="000000"/>
                </a:solidFill>
                <a:effectLst/>
                <a:latin typeface="Arial" panose="020B0604020202020204" pitchFamily="34" charset="0"/>
              </a:rPr>
              <a:t>帶給我們的資訊，用其他偵測出一些</a:t>
            </a:r>
            <a:r>
              <a:rPr lang="en-US" altLang="zh-TW" sz="1800" b="0" i="0" u="none" strike="noStrike" dirty="0">
                <a:solidFill>
                  <a:srgbClr val="000000"/>
                </a:solidFill>
                <a:effectLst/>
                <a:latin typeface="Arial" panose="020B0604020202020204" pitchFamily="34" charset="0"/>
              </a:rPr>
              <a:t>pupil</a:t>
            </a:r>
            <a:r>
              <a:rPr lang="zh-TW" altLang="en-US" sz="1800" b="0" i="0" u="none" strike="noStrike" dirty="0">
                <a:solidFill>
                  <a:srgbClr val="000000"/>
                </a:solidFill>
                <a:effectLst/>
                <a:latin typeface="Arial" panose="020B0604020202020204" pitchFamily="34" charset="0"/>
              </a:rPr>
              <a:t>不存在的</a:t>
            </a:r>
            <a:r>
              <a:rPr lang="en-US" altLang="zh-TW" sz="1800" b="0" i="0" u="none" strike="noStrike" dirty="0">
                <a:solidFill>
                  <a:srgbClr val="000000"/>
                </a:solidFill>
                <a:effectLst/>
                <a:latin typeface="Arial" panose="020B0604020202020204" pitchFamily="34" charset="0"/>
              </a:rPr>
              <a:t>corner case</a:t>
            </a:r>
            <a:r>
              <a:rPr lang="zh-TW" altLang="en-US" sz="1800" b="0" i="0" u="none" strike="noStrike" dirty="0">
                <a:solidFill>
                  <a:srgbClr val="000000"/>
                </a:solidFill>
                <a:effectLst/>
                <a:latin typeface="Arial" panose="020B0604020202020204" pitchFamily="34" charset="0"/>
              </a:rPr>
              <a:t>。來輔助</a:t>
            </a:r>
            <a:r>
              <a:rPr lang="en-US" altLang="zh-TW" sz="1800" b="0" i="0" u="none" strike="noStrike" dirty="0">
                <a:solidFill>
                  <a:srgbClr val="000000"/>
                </a:solidFill>
                <a:effectLst/>
                <a:latin typeface="Arial" panose="020B0604020202020204" pitchFamily="34" charset="0"/>
              </a:rPr>
              <a:t>classification</a:t>
            </a:r>
            <a:r>
              <a:rPr lang="zh-TW" altLang="en-US" sz="1800" b="0" i="0" u="none" strike="noStrike" dirty="0">
                <a:solidFill>
                  <a:srgbClr val="000000"/>
                </a:solidFill>
                <a:effectLst/>
                <a:latin typeface="Arial" panose="020B0604020202020204" pitchFamily="34" charset="0"/>
              </a:rPr>
              <a:t>的部份</a:t>
            </a:r>
            <a:endParaRPr lang="en-US" altLang="zh-TW" sz="2000" b="0" dirty="0">
              <a:effectLst/>
            </a:endParaRPr>
          </a:p>
          <a:p>
            <a:br>
              <a:rPr lang="en-US" altLang="zh-TW" sz="2000" dirty="0"/>
            </a:br>
            <a:r>
              <a:rPr lang="zh-TW" altLang="en-US" sz="2000" dirty="0"/>
              <a:t>而右邊的</a:t>
            </a:r>
            <a:r>
              <a:rPr lang="en-US" altLang="zh-TW" sz="2000" dirty="0"/>
              <a:t>GIF</a:t>
            </a:r>
            <a:r>
              <a:rPr lang="zh-TW" altLang="en-US" sz="2000" dirty="0"/>
              <a:t>檔案，是簡單的一個</a:t>
            </a:r>
            <a:r>
              <a:rPr lang="en-US" altLang="zh-TW" sz="2000" dirty="0"/>
              <a:t>demo</a:t>
            </a:r>
            <a:r>
              <a:rPr lang="zh-TW" altLang="en-US" sz="2000" dirty="0"/>
              <a:t>。</a:t>
            </a:r>
            <a:endParaRPr lang="en-US" altLang="zh-TW" sz="2000" dirty="0"/>
          </a:p>
          <a:p>
            <a:r>
              <a:rPr lang="zh-TW" altLang="en-US" sz="2000" dirty="0"/>
              <a:t>可以看到在未看過的</a:t>
            </a:r>
            <a:r>
              <a:rPr lang="en-US" altLang="zh-TW" sz="2000" dirty="0"/>
              <a:t>testing data</a:t>
            </a:r>
            <a:r>
              <a:rPr lang="zh-TW" altLang="en-US" sz="2000" dirty="0"/>
              <a:t>上，他也有能夠有很不錯的表現。</a:t>
            </a:r>
            <a:endParaRPr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96cd23584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96cd2358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95ad0993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295ad0993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296cd2358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296cd2358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首先是problem formulation</a:t>
            </a:r>
            <a:endParaRPr dirty="0"/>
          </a:p>
          <a:p>
            <a:pPr marL="0" lvl="0" indent="0" algn="l" rtl="0">
              <a:spcBef>
                <a:spcPts val="0"/>
              </a:spcBef>
              <a:spcAft>
                <a:spcPts val="0"/>
              </a:spcAft>
              <a:buNone/>
            </a:pPr>
            <a:r>
              <a:rPr lang="zh-TW" dirty="0"/>
              <a:t>這次期末專題有兩大題</a:t>
            </a:r>
            <a:r>
              <a:rPr lang="zh-TW" altLang="en-US" dirty="0"/>
              <a:t>部分</a:t>
            </a:r>
            <a:endParaRPr dirty="0"/>
          </a:p>
          <a:p>
            <a:pPr marL="0" lvl="0" indent="0" algn="l" rtl="0">
              <a:spcBef>
                <a:spcPts val="0"/>
              </a:spcBef>
              <a:spcAft>
                <a:spcPts val="0"/>
              </a:spcAft>
              <a:buNone/>
            </a:pPr>
            <a:r>
              <a:rPr lang="zh-TW" dirty="0"/>
              <a:t>第一，要把瞳孔部分從灰階圖中pixelwise識別並分割出來</a:t>
            </a:r>
            <a:endParaRPr dirty="0"/>
          </a:p>
          <a:p>
            <a:pPr marL="0" lvl="0" indent="0" algn="l" rtl="0">
              <a:spcBef>
                <a:spcPts val="0"/>
              </a:spcBef>
              <a:spcAft>
                <a:spcPts val="0"/>
              </a:spcAft>
              <a:buNone/>
            </a:pPr>
            <a:r>
              <a:rPr lang="zh-TW" dirty="0"/>
              <a:t>第二，則是要判斷瞳孔是否存在</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我們的解法是利用兩個不同的模型分別解決</a:t>
            </a:r>
            <a:r>
              <a:rPr lang="zh-TW" altLang="en-US" dirty="0"/>
              <a:t>著這</a:t>
            </a:r>
            <a:r>
              <a:rPr lang="zh-TW" dirty="0"/>
              <a:t>兩項任務</a:t>
            </a:r>
            <a:endParaRPr dirty="0"/>
          </a:p>
          <a:p>
            <a:pPr marL="0" lvl="0" indent="0" algn="l" rtl="0">
              <a:spcBef>
                <a:spcPts val="0"/>
              </a:spcBef>
              <a:spcAft>
                <a:spcPts val="0"/>
              </a:spcAft>
              <a:buNone/>
            </a:pPr>
            <a:r>
              <a:rPr lang="zh-TW" dirty="0"/>
              <a:t>segmentation的部分，我們把它視為特化的semantic segmentation</a:t>
            </a:r>
            <a:r>
              <a:rPr lang="zh-TW" altLang="en-US" dirty="0"/>
              <a:t> </a:t>
            </a:r>
            <a:r>
              <a:rPr lang="en-US" altLang="zh-TW" dirty="0"/>
              <a:t>task</a:t>
            </a:r>
            <a:endParaRPr dirty="0"/>
          </a:p>
          <a:p>
            <a:pPr marL="0" lvl="0" indent="0" algn="l" rtl="0">
              <a:spcBef>
                <a:spcPts val="0"/>
              </a:spcBef>
              <a:spcAft>
                <a:spcPts val="0"/>
              </a:spcAft>
              <a:buNone/>
            </a:pPr>
            <a:r>
              <a:rPr lang="zh-TW" dirty="0"/>
              <a:t>由於需要能夠segment出被眼皮部分遮擋的瞳孔，因此需要特殊的loss funciont與後處理</a:t>
            </a:r>
            <a:r>
              <a:rPr lang="zh-TW" altLang="en-US" dirty="0"/>
              <a:t>方法，</a:t>
            </a:r>
            <a:r>
              <a:rPr lang="zh-TW" dirty="0"/>
              <a:t>才能解決這個問題</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zh-TW" dirty="0"/>
              <a:t>接下來瞳孔存在性分類的</a:t>
            </a:r>
            <a:r>
              <a:rPr lang="zh-TW" altLang="en-US" dirty="0"/>
              <a:t>任務中</a:t>
            </a:r>
            <a:r>
              <a:rPr lang="zh-TW" dirty="0"/>
              <a:t>，由於瞳孔不存在的比例大約只佔training set的10％</a:t>
            </a:r>
            <a:r>
              <a:rPr lang="zh-TW" altLang="en-US" dirty="0"/>
              <a:t>左右</a:t>
            </a:r>
            <a:r>
              <a:rPr lang="zh-TW" dirty="0"/>
              <a:t>，因此我們選擇使用自監督訓練</a:t>
            </a:r>
            <a:r>
              <a:rPr lang="zh-TW" altLang="en-US" dirty="0"/>
              <a:t>的方法</a:t>
            </a:r>
            <a:endParaRPr lang="en-US" altLang="zh-TW" dirty="0"/>
          </a:p>
          <a:p>
            <a:pPr marL="0" lvl="0" indent="0" algn="l" rtl="0">
              <a:spcBef>
                <a:spcPts val="0"/>
              </a:spcBef>
              <a:spcAft>
                <a:spcPts val="0"/>
              </a:spcAft>
              <a:buNone/>
            </a:pPr>
            <a:r>
              <a:rPr lang="zh-TW" dirty="0"/>
              <a:t>Masked autoencoder簡稱mae</a:t>
            </a:r>
            <a:endParaRPr dirty="0"/>
          </a:p>
          <a:p>
            <a:pPr marL="0" lvl="0" indent="0" algn="l" rtl="0">
              <a:spcBef>
                <a:spcPts val="0"/>
              </a:spcBef>
              <a:spcAft>
                <a:spcPts val="0"/>
              </a:spcAft>
              <a:buNone/>
            </a:pPr>
            <a:r>
              <a:rPr lang="zh-TW" dirty="0"/>
              <a:t>來使模型能夠學習到泛化能力較強的特徵，藉由較為robust的feature即可緩解，資料不平衡的劣勢。</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295c1e36e5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295c1e36e5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這頁是我們整體的</a:t>
            </a:r>
            <a:r>
              <a:rPr lang="en-US" altLang="zh-TW" sz="1800" b="0" i="0" u="none" strike="noStrike" dirty="0">
                <a:solidFill>
                  <a:srgbClr val="000000"/>
                </a:solidFill>
                <a:effectLst/>
                <a:latin typeface="Arial" panose="020B0604020202020204" pitchFamily="34" charset="0"/>
              </a:rPr>
              <a:t>framework</a:t>
            </a:r>
            <a:r>
              <a:rPr lang="zh-TW" altLang="en-US" sz="1800" b="0" i="0" u="none" strike="noStrike" dirty="0">
                <a:solidFill>
                  <a:srgbClr val="000000"/>
                </a:solidFill>
                <a:effectLst/>
                <a:latin typeface="Arial" panose="020B0604020202020204" pitchFamily="34" charset="0"/>
              </a:rPr>
              <a:t>，從左邊開始是我們的</a:t>
            </a:r>
            <a:r>
              <a:rPr lang="en-US" altLang="zh-TW" sz="1800" b="0" i="0" u="none" strike="noStrike" dirty="0">
                <a:solidFill>
                  <a:srgbClr val="000000"/>
                </a:solidFill>
                <a:effectLst/>
                <a:latin typeface="Arial" panose="020B0604020202020204" pitchFamily="34" charset="0"/>
              </a:rPr>
              <a:t>input</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他會分別進路兩個</a:t>
            </a:r>
            <a:r>
              <a:rPr lang="en-US" altLang="zh-TW" sz="1800" b="0" i="0" u="none" strike="noStrike" dirty="0">
                <a:solidFill>
                  <a:srgbClr val="000000"/>
                </a:solidFill>
                <a:effectLst/>
                <a:latin typeface="Arial" panose="020B0604020202020204" pitchFamily="34" charset="0"/>
              </a:rPr>
              <a:t>model</a:t>
            </a:r>
            <a:r>
              <a:rPr lang="zh-TW" altLang="en-US" sz="1800" b="0" i="0" u="none" strike="noStrike" dirty="0">
                <a:solidFill>
                  <a:srgbClr val="000000"/>
                </a:solidFill>
                <a:effectLst/>
                <a:latin typeface="Arial" panose="020B0604020202020204" pitchFamily="34" charset="0"/>
              </a:rPr>
              <a:t>，一個負責執行</a:t>
            </a:r>
            <a:r>
              <a:rPr lang="en-US" altLang="zh-TW" sz="1800" b="0" i="0" u="none" strike="noStrike" dirty="0">
                <a:solidFill>
                  <a:srgbClr val="000000"/>
                </a:solidFill>
                <a:effectLst/>
                <a:latin typeface="Arial" panose="020B0604020202020204" pitchFamily="34" charset="0"/>
              </a:rPr>
              <a:t>segmentation</a:t>
            </a:r>
            <a:r>
              <a:rPr lang="zh-TW" altLang="en-US" sz="1800" b="0" i="0" u="none" strike="noStrike" dirty="0">
                <a:solidFill>
                  <a:srgbClr val="000000"/>
                </a:solidFill>
                <a:effectLst/>
                <a:latin typeface="Arial" panose="020B0604020202020204" pitchFamily="34" charset="0"/>
              </a:rPr>
              <a:t>，另一個則是負責判斷</a:t>
            </a:r>
            <a:r>
              <a:rPr lang="en-US" altLang="zh-TW" sz="1800" b="0" i="0" u="none" strike="noStrike" dirty="0">
                <a:solidFill>
                  <a:srgbClr val="000000"/>
                </a:solidFill>
                <a:effectLst/>
                <a:latin typeface="Arial" panose="020B0604020202020204" pitchFamily="34" charset="0"/>
              </a:rPr>
              <a:t>pupil</a:t>
            </a:r>
            <a:r>
              <a:rPr lang="zh-TW" altLang="en-US" sz="1800" b="0" i="0" u="none" strike="noStrike" dirty="0">
                <a:solidFill>
                  <a:srgbClr val="000000"/>
                </a:solidFill>
                <a:effectLst/>
                <a:latin typeface="Arial" panose="020B0604020202020204" pitchFamily="34" charset="0"/>
              </a:rPr>
              <a:t>是否存在的</a:t>
            </a:r>
            <a:r>
              <a:rPr lang="en-US" altLang="zh-TW" sz="1800" b="0" i="0" u="none" strike="noStrike" dirty="0">
                <a:solidFill>
                  <a:srgbClr val="000000"/>
                </a:solidFill>
                <a:effectLst/>
                <a:latin typeface="Arial" panose="020B0604020202020204" pitchFamily="34" charset="0"/>
              </a:rPr>
              <a:t>classification</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segmentation model</a:t>
            </a:r>
            <a:r>
              <a:rPr lang="zh-TW" altLang="en-US" sz="1800" b="0" i="0" u="none" strike="noStrike" dirty="0">
                <a:solidFill>
                  <a:srgbClr val="000000"/>
                </a:solidFill>
                <a:effectLst/>
                <a:latin typeface="Arial" panose="020B0604020202020204" pitchFamily="34" charset="0"/>
              </a:rPr>
              <a:t>，會</a:t>
            </a:r>
            <a:r>
              <a:rPr lang="en-US" altLang="zh-TW" sz="1800" b="0" i="0" u="none" strike="noStrike" dirty="0">
                <a:solidFill>
                  <a:srgbClr val="000000"/>
                </a:solidFill>
                <a:effectLst/>
                <a:latin typeface="Arial" panose="020B0604020202020204" pitchFamily="34" charset="0"/>
              </a:rPr>
              <a:t>output segmentation</a:t>
            </a:r>
            <a:r>
              <a:rPr lang="zh-TW" altLang="en-US" sz="1800" b="0" i="0" u="none" strike="noStrike" dirty="0">
                <a:solidFill>
                  <a:srgbClr val="000000"/>
                </a:solidFill>
                <a:effectLst/>
                <a:latin typeface="Arial" panose="020B0604020202020204" pitchFamily="34" charset="0"/>
              </a:rPr>
              <a:t>的</a:t>
            </a:r>
            <a:r>
              <a:rPr lang="en-US" altLang="zh-TW" sz="1800" b="0" i="0" u="none" strike="noStrike" dirty="0">
                <a:solidFill>
                  <a:srgbClr val="000000"/>
                </a:solidFill>
                <a:effectLst/>
                <a:latin typeface="Arial" panose="020B0604020202020204" pitchFamily="34" charset="0"/>
              </a:rPr>
              <a:t>raw map</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但因為邊界會過於粗糙，因此我們會再經過</a:t>
            </a:r>
            <a:r>
              <a:rPr lang="en-US" altLang="zh-TW" sz="1800" b="0" i="0" u="none" strike="noStrike" dirty="0">
                <a:solidFill>
                  <a:srgbClr val="000000"/>
                </a:solidFill>
                <a:effectLst/>
                <a:latin typeface="Arial" panose="020B0604020202020204" pitchFamily="34" charset="0"/>
              </a:rPr>
              <a:t>ellipse </a:t>
            </a:r>
            <a:r>
              <a:rPr lang="en-US" altLang="zh-TW" sz="1800" b="0" i="0" u="none" strike="noStrike" dirty="0" err="1">
                <a:solidFill>
                  <a:srgbClr val="000000"/>
                </a:solidFill>
                <a:effectLst/>
                <a:latin typeface="Arial" panose="020B0604020202020204" pitchFamily="34" charset="0"/>
              </a:rPr>
              <a:t>fiiting</a:t>
            </a:r>
            <a:r>
              <a:rPr lang="zh-TW" altLang="en-US" sz="1800" b="0" i="0" u="none" strike="noStrike" dirty="0">
                <a:solidFill>
                  <a:srgbClr val="000000"/>
                </a:solidFill>
                <a:effectLst/>
                <a:latin typeface="Arial" panose="020B0604020202020204" pitchFamily="34" charset="0"/>
              </a:rPr>
              <a:t>來將其</a:t>
            </a:r>
            <a:r>
              <a:rPr lang="en-US" altLang="zh-TW" sz="1800" b="0" i="0" u="none" strike="noStrike" dirty="0">
                <a:solidFill>
                  <a:srgbClr val="000000"/>
                </a:solidFill>
                <a:effectLst/>
                <a:latin typeface="Arial" panose="020B0604020202020204" pitchFamily="34" charset="0"/>
              </a:rPr>
              <a:t>smooth</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pPr rtl="0">
              <a:spcBef>
                <a:spcPts val="0"/>
              </a:spcBef>
              <a:spcAft>
                <a:spcPts val="0"/>
              </a:spcAft>
            </a:pPr>
            <a:br>
              <a:rPr lang="en-US" altLang="zh-TW" b="0" dirty="0">
                <a:effectLst/>
              </a:rPr>
            </a:br>
            <a:r>
              <a:rPr lang="en-US" altLang="zh-TW" sz="1800" b="0" i="0" u="none" strike="noStrike" dirty="0">
                <a:solidFill>
                  <a:srgbClr val="000000"/>
                </a:solidFill>
                <a:effectLst/>
                <a:latin typeface="Arial" panose="020B0604020202020204" pitchFamily="34" charset="0"/>
              </a:rPr>
              <a:t>classification</a:t>
            </a:r>
            <a:r>
              <a:rPr lang="zh-TW" altLang="en-US" sz="1800" b="0" i="0" u="none" strike="noStrike" dirty="0">
                <a:solidFill>
                  <a:srgbClr val="000000"/>
                </a:solidFill>
                <a:effectLst/>
                <a:latin typeface="Arial" panose="020B0604020202020204" pitchFamily="34" charset="0"/>
              </a:rPr>
              <a:t>則是會</a:t>
            </a:r>
            <a:r>
              <a:rPr lang="en-US" altLang="zh-TW" sz="1800" b="0" i="0" u="none" strike="noStrike" dirty="0">
                <a:solidFill>
                  <a:srgbClr val="000000"/>
                </a:solidFill>
                <a:effectLst/>
                <a:latin typeface="Arial" panose="020B0604020202020204" pitchFamily="34" charset="0"/>
              </a:rPr>
              <a:t>output</a:t>
            </a:r>
            <a:r>
              <a:rPr lang="zh-TW" altLang="en-US" sz="1800" b="0" i="0" u="none" strike="noStrike" dirty="0">
                <a:solidFill>
                  <a:srgbClr val="000000"/>
                </a:solidFill>
                <a:effectLst/>
                <a:latin typeface="Arial" panose="020B0604020202020204" pitchFamily="34" charset="0"/>
              </a:rPr>
              <a:t>，</a:t>
            </a:r>
            <a:r>
              <a:rPr lang="en-US" altLang="zh-TW" sz="1800" b="0" i="0" u="none" strike="noStrike" dirty="0">
                <a:solidFill>
                  <a:srgbClr val="000000"/>
                </a:solidFill>
                <a:effectLst/>
                <a:latin typeface="Arial" panose="020B0604020202020204" pitchFamily="34" charset="0"/>
              </a:rPr>
              <a:t>existence of pupil</a:t>
            </a:r>
            <a:r>
              <a:rPr lang="zh-TW" altLang="en-US" sz="1800" b="0" i="0" u="none" strike="noStrike" dirty="0">
                <a:solidFill>
                  <a:srgbClr val="000000"/>
                </a:solidFill>
                <a:effectLst/>
                <a:latin typeface="Arial" panose="020B0604020202020204" pitchFamily="34" charset="0"/>
              </a:rPr>
              <a:t>的信心度。</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並會整合</a:t>
            </a:r>
            <a:r>
              <a:rPr lang="en-US" altLang="zh-TW" sz="1800" b="0" i="0" u="none" strike="noStrike" dirty="0">
                <a:solidFill>
                  <a:srgbClr val="000000"/>
                </a:solidFill>
                <a:effectLst/>
                <a:latin typeface="Arial" panose="020B0604020202020204" pitchFamily="34" charset="0"/>
              </a:rPr>
              <a:t>segmentation map</a:t>
            </a:r>
            <a:r>
              <a:rPr lang="zh-TW" altLang="en-US" sz="1800" b="0" i="0" u="none" strike="noStrike" dirty="0">
                <a:solidFill>
                  <a:srgbClr val="000000"/>
                </a:solidFill>
                <a:effectLst/>
                <a:latin typeface="Arial" panose="020B0604020202020204" pitchFamily="34" charset="0"/>
              </a:rPr>
              <a:t>的資訊後，來得到最終的</a:t>
            </a:r>
            <a:r>
              <a:rPr lang="en-US" altLang="zh-TW" sz="1800" b="0" i="0" u="none" strike="noStrike" dirty="0">
                <a:solidFill>
                  <a:srgbClr val="000000"/>
                </a:solidFill>
                <a:effectLst/>
                <a:latin typeface="Arial" panose="020B0604020202020204" pitchFamily="34" charset="0"/>
              </a:rPr>
              <a:t>confidence</a:t>
            </a:r>
            <a:endParaRPr lang="en-US" altLang="zh-TW" b="0" dirty="0">
              <a:effectLst/>
            </a:endParaRPr>
          </a:p>
          <a:p>
            <a:br>
              <a:rPr lang="en-US" altLang="zh-TW" dirty="0"/>
            </a:b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95c1e36e5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95c1e36e5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altLang="zh-TW" sz="1800" b="0" i="0" u="none" strike="noStrike" dirty="0">
                <a:solidFill>
                  <a:srgbClr val="000000"/>
                </a:solidFill>
                <a:effectLst/>
                <a:latin typeface="Arial" panose="020B0604020202020204" pitchFamily="34" charset="0"/>
              </a:rPr>
              <a:t>segmentation</a:t>
            </a:r>
            <a:r>
              <a:rPr lang="zh-TW" altLang="en-US" sz="1800" b="0" i="0" u="none" strike="noStrike" dirty="0">
                <a:solidFill>
                  <a:srgbClr val="000000"/>
                </a:solidFill>
                <a:effectLst/>
                <a:latin typeface="Arial" panose="020B0604020202020204" pitchFamily="34" charset="0"/>
              </a:rPr>
              <a:t>的部分，我們參考的事這篇</a:t>
            </a:r>
            <a:r>
              <a:rPr lang="en-US" altLang="zh-TW" sz="1800" b="0" i="0" u="none" strike="noStrike" dirty="0">
                <a:solidFill>
                  <a:srgbClr val="000000"/>
                </a:solidFill>
                <a:effectLst/>
                <a:latin typeface="Arial" panose="020B0604020202020204" pitchFamily="34" charset="0"/>
              </a:rPr>
              <a:t>paper</a:t>
            </a:r>
            <a:endParaRPr lang="en-US" altLang="zh-TW"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那他其中的</a:t>
            </a:r>
            <a:r>
              <a:rPr lang="en-US" altLang="zh-TW" sz="1800" b="0" i="0" u="none" strike="noStrike" dirty="0">
                <a:solidFill>
                  <a:srgbClr val="000000"/>
                </a:solidFill>
                <a:effectLst/>
                <a:latin typeface="Arial" panose="020B0604020202020204" pitchFamily="34" charset="0"/>
              </a:rPr>
              <a:t>contribution</a:t>
            </a:r>
            <a:r>
              <a:rPr lang="zh-TW" altLang="en-US" sz="1800" b="0" i="0" u="none" strike="noStrike" dirty="0">
                <a:solidFill>
                  <a:srgbClr val="000000"/>
                </a:solidFill>
                <a:effectLst/>
                <a:latin typeface="Arial" panose="020B0604020202020204" pitchFamily="34" charset="0"/>
              </a:rPr>
              <a:t>是在於，即使</a:t>
            </a:r>
            <a:r>
              <a:rPr lang="en-US" altLang="zh-TW" sz="1800" b="0" i="0" u="none" strike="noStrike" dirty="0">
                <a:solidFill>
                  <a:srgbClr val="000000"/>
                </a:solidFill>
                <a:effectLst/>
                <a:latin typeface="Arial" panose="020B0604020202020204" pitchFamily="34" charset="0"/>
              </a:rPr>
              <a:t>pupil</a:t>
            </a:r>
            <a:r>
              <a:rPr lang="zh-TW" altLang="en-US" sz="1800" b="0" i="0" u="none" strike="noStrike" dirty="0">
                <a:solidFill>
                  <a:srgbClr val="000000"/>
                </a:solidFill>
                <a:effectLst/>
                <a:latin typeface="Arial" panose="020B0604020202020204" pitchFamily="34" charset="0"/>
              </a:rPr>
              <a:t>有稍微被遮擋。</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那他也依然會繪製出完整的橢圓。</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這符合我們</a:t>
            </a:r>
            <a:r>
              <a:rPr lang="en-US" altLang="zh-TW" sz="1800" b="0" i="0" u="none" strike="noStrike" dirty="0">
                <a:solidFill>
                  <a:srgbClr val="000000"/>
                </a:solidFill>
                <a:effectLst/>
                <a:latin typeface="Arial" panose="020B0604020202020204" pitchFamily="34" charset="0"/>
              </a:rPr>
              <a:t>task</a:t>
            </a:r>
            <a:r>
              <a:rPr lang="zh-TW" altLang="en-US" sz="1800" b="0" i="0" u="none" strike="noStrike" dirty="0">
                <a:solidFill>
                  <a:srgbClr val="000000"/>
                </a:solidFill>
                <a:effectLst/>
                <a:latin typeface="Arial" panose="020B0604020202020204" pitchFamily="34" charset="0"/>
              </a:rPr>
              <a:t>的所需。</a:t>
            </a:r>
            <a:endParaRPr lang="zh-TW" altLang="en-US" b="0" dirty="0">
              <a:effectLst/>
            </a:endParaRPr>
          </a:p>
          <a:p>
            <a:br>
              <a:rPr lang="zh-TW" altLang="en-US" dirty="0"/>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95ad0993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95ad0993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spcBef>
                <a:spcPts val="0"/>
              </a:spcBef>
              <a:spcAft>
                <a:spcPts val="0"/>
              </a:spcAft>
            </a:pPr>
            <a:r>
              <a:rPr lang="zh-TW" altLang="en-US" sz="1800" b="0" i="0" u="none" strike="noStrike" dirty="0">
                <a:solidFill>
                  <a:srgbClr val="000000"/>
                </a:solidFill>
                <a:effectLst/>
                <a:latin typeface="Arial" panose="020B0604020202020204" pitchFamily="34" charset="0"/>
              </a:rPr>
              <a:t>在分類器上，我們參考的是</a:t>
            </a:r>
            <a:r>
              <a:rPr lang="en-US" altLang="zh-TW" sz="1800" b="0" i="0" u="none" strike="noStrike" dirty="0">
                <a:solidFill>
                  <a:srgbClr val="000000"/>
                </a:solidFill>
                <a:effectLst/>
                <a:latin typeface="Arial" panose="020B0604020202020204" pitchFamily="34" charset="0"/>
              </a:rPr>
              <a:t>masked autoencoder</a:t>
            </a:r>
            <a:r>
              <a:rPr lang="zh-TW" altLang="en-US" sz="1800" b="0" i="0" u="none" strike="noStrike" dirty="0">
                <a:solidFill>
                  <a:srgbClr val="000000"/>
                </a:solidFill>
                <a:effectLst/>
                <a:latin typeface="Arial" panose="020B0604020202020204" pitchFamily="34" charset="0"/>
              </a:rPr>
              <a:t>簡稱</a:t>
            </a:r>
            <a:r>
              <a:rPr lang="en-US" altLang="zh-TW" sz="1800" b="0" i="0" u="none" strike="noStrike" dirty="0">
                <a:solidFill>
                  <a:srgbClr val="000000"/>
                </a:solidFill>
                <a:effectLst/>
                <a:latin typeface="Arial" panose="020B0604020202020204" pitchFamily="34" charset="0"/>
              </a:rPr>
              <a:t>MAE</a:t>
            </a:r>
            <a:endParaRPr lang="en-US" altLang="zh-TW" b="0" i="0" u="none" strike="noStrike" dirty="0">
              <a:solidFill>
                <a:srgbClr val="000000"/>
              </a:solidFill>
              <a:effectLst/>
            </a:endParaRPr>
          </a:p>
          <a:p>
            <a:pPr algn="l" rtl="0">
              <a:spcBef>
                <a:spcPts val="0"/>
              </a:spcBef>
              <a:spcAft>
                <a:spcPts val="0"/>
              </a:spcAft>
            </a:pPr>
            <a:r>
              <a:rPr lang="zh-TW" altLang="en-US" sz="1800" b="0" i="0" u="none" strike="noStrike" dirty="0">
                <a:solidFill>
                  <a:srgbClr val="000000"/>
                </a:solidFill>
                <a:effectLst/>
                <a:latin typeface="Arial" panose="020B0604020202020204" pitchFamily="34" charset="0"/>
              </a:rPr>
              <a:t>這篇論文借用了自然語言處理領域的技巧，</a:t>
            </a:r>
            <a:r>
              <a:rPr lang="en-US" altLang="zh-TW" sz="1800" b="0" i="0" u="none" strike="noStrike" dirty="0">
                <a:solidFill>
                  <a:srgbClr val="000000"/>
                </a:solidFill>
                <a:effectLst/>
                <a:latin typeface="Arial" panose="020B0604020202020204" pitchFamily="34" charset="0"/>
              </a:rPr>
              <a:t>Masked language modeling</a:t>
            </a:r>
            <a:endParaRPr lang="en-US" altLang="zh-TW" b="0" i="0" u="none" strike="noStrike" dirty="0">
              <a:solidFill>
                <a:srgbClr val="000000"/>
              </a:solidFill>
              <a:effectLst/>
            </a:endParaRPr>
          </a:p>
          <a:p>
            <a:pPr algn="l" rtl="0">
              <a:spcBef>
                <a:spcPts val="0"/>
              </a:spcBef>
              <a:spcAft>
                <a:spcPts val="0"/>
              </a:spcAft>
            </a:pPr>
            <a:r>
              <a:rPr lang="zh-TW" altLang="en-US" sz="1800" b="0" i="0" u="none" strike="noStrike" dirty="0">
                <a:solidFill>
                  <a:srgbClr val="000000"/>
                </a:solidFill>
                <a:effectLst/>
                <a:latin typeface="Arial" panose="020B0604020202020204" pitchFamily="34" charset="0"/>
              </a:rPr>
              <a:t>就是將內容進行部分遮擋，並讓模型試圖還原被遮擋的部分，藉此可以強迫模型學習到圖片的一些</a:t>
            </a:r>
            <a:r>
              <a:rPr lang="en-US" altLang="zh-TW" sz="1800" b="0" i="0" u="none" strike="noStrike" dirty="0">
                <a:solidFill>
                  <a:srgbClr val="000000"/>
                </a:solidFill>
                <a:effectLst/>
                <a:latin typeface="Arial" panose="020B0604020202020204" pitchFamily="34" charset="0"/>
              </a:rPr>
              <a:t>semantic</a:t>
            </a:r>
            <a:endParaRPr lang="en-US" altLang="zh-TW" b="0" i="0" u="none" strike="noStrike" dirty="0">
              <a:solidFill>
                <a:srgbClr val="000000"/>
              </a:solidFill>
              <a:effectLst/>
            </a:endParaRPr>
          </a:p>
          <a:p>
            <a:pPr algn="l" rtl="0">
              <a:spcBef>
                <a:spcPts val="0"/>
              </a:spcBef>
              <a:spcAft>
                <a:spcPts val="0"/>
              </a:spcAft>
            </a:pPr>
            <a:r>
              <a:rPr lang="zh-TW" altLang="en-US" sz="1800" b="0" i="0" u="none" strike="noStrike" dirty="0">
                <a:solidFill>
                  <a:srgbClr val="000000"/>
                </a:solidFill>
                <a:effectLst/>
                <a:latin typeface="Arial" panose="020B0604020202020204" pitchFamily="34" charset="0"/>
              </a:rPr>
              <a:t>同時在這篇論文中，作者實驗證明，</a:t>
            </a:r>
            <a:r>
              <a:rPr lang="en-US" altLang="zh-TW" sz="1800" b="0" i="0" u="none" strike="noStrike" dirty="0">
                <a:solidFill>
                  <a:srgbClr val="000000"/>
                </a:solidFill>
                <a:effectLst/>
                <a:latin typeface="Arial" panose="020B0604020202020204" pitchFamily="34" charset="0"/>
              </a:rPr>
              <a:t>MAE</a:t>
            </a:r>
            <a:r>
              <a:rPr lang="zh-TW" altLang="en-US" sz="1800" b="0" i="0" u="none" strike="noStrike" dirty="0">
                <a:solidFill>
                  <a:srgbClr val="000000"/>
                </a:solidFill>
                <a:effectLst/>
                <a:latin typeface="Arial" panose="020B0604020202020204" pitchFamily="34" charset="0"/>
              </a:rPr>
              <a:t>可以有效的訓練大型模型使其能夠學到泛化能力較一般監督式學習強的特徵抽取方式</a:t>
            </a:r>
            <a:endParaRPr lang="zh-TW" altLang="en-US" b="0" i="0" u="none" strike="noStrike" dirty="0">
              <a:solidFill>
                <a:srgbClr val="000000"/>
              </a:solidFill>
              <a:effectLst/>
            </a:endParaRPr>
          </a:p>
          <a:p>
            <a:pPr algn="l" rtl="0">
              <a:spcBef>
                <a:spcPts val="0"/>
              </a:spcBef>
              <a:spcAft>
                <a:spcPts val="0"/>
              </a:spcAft>
            </a:pPr>
            <a:r>
              <a:rPr lang="zh-TW" altLang="en-US" sz="1800" b="0" i="0" u="none" strike="noStrike" dirty="0">
                <a:solidFill>
                  <a:srgbClr val="000000"/>
                </a:solidFill>
                <a:effectLst/>
                <a:latin typeface="Arial" panose="020B0604020202020204" pitchFamily="34" charset="0"/>
              </a:rPr>
              <a:t>利用這個抽取</a:t>
            </a:r>
            <a:r>
              <a:rPr lang="en-US" altLang="zh-TW" sz="1800" b="0" i="0" u="none" strike="noStrike" dirty="0">
                <a:solidFill>
                  <a:srgbClr val="000000"/>
                </a:solidFill>
                <a:effectLst/>
                <a:latin typeface="Arial" panose="020B0604020202020204" pitchFamily="34" charset="0"/>
              </a:rPr>
              <a:t>robust feature</a:t>
            </a:r>
            <a:r>
              <a:rPr lang="zh-TW" altLang="en-US" sz="1800" b="0" i="0" u="none" strike="noStrike" dirty="0">
                <a:solidFill>
                  <a:srgbClr val="000000"/>
                </a:solidFill>
                <a:effectLst/>
                <a:latin typeface="Arial" panose="020B0604020202020204" pitchFamily="34" charset="0"/>
              </a:rPr>
              <a:t>的特色，我們可以將其轉移到我們本次分類任務，並且擁有相當好的表現。</a:t>
            </a:r>
            <a:endParaRPr lang="zh-TW" altLang="en-US" b="0" i="0" u="none" strike="noStrike" dirty="0">
              <a:solidFill>
                <a:srgbClr val="000000"/>
              </a:solidFill>
              <a:effectLst/>
            </a:endParaRPr>
          </a:p>
          <a:p>
            <a:br>
              <a:rPr lang="zh-TW" altLang="en-US" dirty="0"/>
            </a:br>
            <a:br>
              <a:rPr lang="zh-TW" altLang="en-US"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295ad0993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295ad0993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可以看到說，</a:t>
            </a:r>
            <a:r>
              <a:rPr lang="en-US" altLang="zh-TW" dirty="0"/>
              <a:t>pre-train</a:t>
            </a:r>
            <a:r>
              <a:rPr lang="zh-TW" altLang="en-US" dirty="0"/>
              <a:t>再</a:t>
            </a:r>
            <a:r>
              <a:rPr lang="en-US" altLang="zh-TW" dirty="0" err="1"/>
              <a:t>imagenet</a:t>
            </a:r>
            <a:r>
              <a:rPr lang="zh-TW" altLang="en-US" dirty="0"/>
              <a:t>上的</a:t>
            </a:r>
            <a:r>
              <a:rPr lang="en-US" altLang="zh-TW" dirty="0" err="1"/>
              <a:t>ViT</a:t>
            </a:r>
            <a:r>
              <a:rPr lang="zh-TW" altLang="en-US" dirty="0"/>
              <a:t>依然能夠很好抽取並還原瞳孔與眼睛周圍的圖片</a:t>
            </a:r>
            <a:endParaRPr lang="en-US" altLang="zh-TW" dirty="0"/>
          </a:p>
          <a:p>
            <a:pPr marL="0" lvl="0" indent="0" algn="l" rtl="0">
              <a:spcBef>
                <a:spcPts val="0"/>
              </a:spcBef>
              <a:spcAft>
                <a:spcPts val="0"/>
              </a:spcAft>
              <a:buNone/>
            </a:pPr>
            <a:endParaRPr lang="en-US" altLang="zh-TW" dirty="0"/>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segmentation</a:t>
            </a:r>
            <a:r>
              <a:rPr lang="zh-TW" altLang="en-US" sz="1800" b="0" i="0" u="none" strike="noStrike" dirty="0">
                <a:solidFill>
                  <a:srgbClr val="000000"/>
                </a:solidFill>
                <a:effectLst/>
                <a:latin typeface="Arial" panose="020B0604020202020204" pitchFamily="34" charset="0"/>
              </a:rPr>
              <a:t>，使用的是</a:t>
            </a:r>
            <a:r>
              <a:rPr lang="en-US" altLang="zh-TW" sz="1800" b="0" i="0" u="none" strike="noStrike" dirty="0">
                <a:solidFill>
                  <a:srgbClr val="000000"/>
                </a:solidFill>
                <a:effectLst/>
                <a:latin typeface="Arial" panose="020B0604020202020204" pitchFamily="34" charset="0"/>
              </a:rPr>
              <a:t>RITnet_v3</a:t>
            </a:r>
            <a:r>
              <a:rPr lang="zh-TW" altLang="en-US" sz="1800" b="0" i="0" u="none" strike="noStrike" dirty="0">
                <a:solidFill>
                  <a:srgbClr val="000000"/>
                </a:solidFill>
                <a:effectLst/>
                <a:latin typeface="Arial" panose="020B0604020202020204" pitchFamily="34" charset="0"/>
              </a:rPr>
              <a:t>的</a:t>
            </a:r>
            <a:r>
              <a:rPr lang="en-US" altLang="zh-TW" sz="1800" b="0" i="0" u="none" strike="noStrike" dirty="0">
                <a:solidFill>
                  <a:srgbClr val="000000"/>
                </a:solidFill>
                <a:effectLst/>
                <a:latin typeface="Arial" panose="020B0604020202020204" pitchFamily="34" charset="0"/>
              </a:rPr>
              <a:t>pre-trained model</a:t>
            </a:r>
            <a:r>
              <a:rPr lang="zh-TW" altLang="en-US" sz="1800" b="0" i="0" u="none" strike="noStrike" dirty="0">
                <a:solidFill>
                  <a:srgbClr val="000000"/>
                </a:solidFill>
                <a:effectLst/>
                <a:latin typeface="Arial" panose="020B0604020202020204" pitchFamily="34" charset="0"/>
              </a:rPr>
              <a:t>。我們將他</a:t>
            </a:r>
            <a:r>
              <a:rPr lang="en-US" altLang="zh-TW" sz="1800" b="0" i="0" u="none" strike="noStrike" dirty="0">
                <a:solidFill>
                  <a:srgbClr val="000000"/>
                </a:solidFill>
                <a:effectLst/>
                <a:latin typeface="Arial" panose="020B0604020202020204" pitchFamily="34" charset="0"/>
              </a:rPr>
              <a:t>fine-tune</a:t>
            </a:r>
            <a:r>
              <a:rPr lang="zh-TW" altLang="en-US" sz="1800" b="0" i="0" u="none" strike="noStrike" dirty="0">
                <a:solidFill>
                  <a:srgbClr val="000000"/>
                </a:solidFill>
                <a:effectLst/>
                <a:latin typeface="Arial" panose="020B0604020202020204" pitchFamily="34" charset="0"/>
              </a:rPr>
              <a:t>在</a:t>
            </a:r>
            <a:r>
              <a:rPr lang="en-US" altLang="zh-TW" sz="1800" b="0" i="0" u="none" strike="noStrike" dirty="0">
                <a:solidFill>
                  <a:srgbClr val="000000"/>
                </a:solidFill>
                <a:effectLst/>
                <a:latin typeface="Arial" panose="020B0604020202020204" pitchFamily="34" charset="0"/>
              </a:rPr>
              <a:t>S1</a:t>
            </a:r>
            <a:r>
              <a:rPr lang="zh-TW" altLang="en-US" sz="1800" b="0" i="0" u="none" strike="noStrike" dirty="0">
                <a:solidFill>
                  <a:srgbClr val="000000"/>
                </a:solidFill>
                <a:effectLst/>
                <a:latin typeface="Arial" panose="020B0604020202020204" pitchFamily="34" charset="0"/>
              </a:rPr>
              <a:t>到</a:t>
            </a:r>
            <a:r>
              <a:rPr lang="en-US" altLang="zh-TW" sz="1800" b="0" i="0" u="none" strike="noStrike" dirty="0">
                <a:solidFill>
                  <a:srgbClr val="000000"/>
                </a:solidFill>
                <a:effectLst/>
                <a:latin typeface="Arial" panose="020B0604020202020204" pitchFamily="34" charset="0"/>
              </a:rPr>
              <a:t>S4</a:t>
            </a:r>
            <a:r>
              <a:rPr lang="zh-TW" altLang="en-US" sz="1800" b="0" i="0" u="none" strike="noStrike" dirty="0">
                <a:solidFill>
                  <a:srgbClr val="000000"/>
                </a:solidFill>
                <a:effectLst/>
                <a:latin typeface="Arial" panose="020B0604020202020204" pitchFamily="34" charset="0"/>
              </a:rPr>
              <a:t>上。</a:t>
            </a:r>
            <a:endParaRPr lang="zh-TW" altLang="en-US" b="0" dirty="0">
              <a:effectLst/>
            </a:endParaRPr>
          </a:p>
          <a:p>
            <a:pPr rtl="0">
              <a:spcBef>
                <a:spcPts val="0"/>
              </a:spcBef>
              <a:spcAft>
                <a:spcPts val="0"/>
              </a:spcAft>
            </a:pPr>
            <a:br>
              <a:rPr lang="zh-TW" altLang="en-US" b="0" dirty="0">
                <a:effectLst/>
              </a:rPr>
            </a:br>
            <a:r>
              <a:rPr lang="en-US" altLang="zh-TW" sz="1800" b="0" i="0" u="none" strike="noStrike" dirty="0" err="1">
                <a:solidFill>
                  <a:srgbClr val="000000"/>
                </a:solidFill>
                <a:effectLst/>
                <a:latin typeface="Arial" panose="020B0604020202020204" pitchFamily="34" charset="0"/>
              </a:rPr>
              <a:t>classsification</a:t>
            </a:r>
            <a:r>
              <a:rPr lang="zh-TW" altLang="en-US" sz="1800" b="0" i="0" u="none" strike="noStrike" dirty="0">
                <a:solidFill>
                  <a:srgbClr val="000000"/>
                </a:solidFill>
                <a:effectLst/>
                <a:latin typeface="Arial" panose="020B0604020202020204" pitchFamily="34" charset="0"/>
              </a:rPr>
              <a:t>，使用的是</a:t>
            </a:r>
            <a:r>
              <a:rPr lang="en-US" altLang="zh-TW" sz="1800" b="0" i="0" u="none" strike="noStrike" dirty="0">
                <a:solidFill>
                  <a:srgbClr val="000000"/>
                </a:solidFill>
                <a:effectLst/>
                <a:latin typeface="Arial" panose="020B0604020202020204" pitchFamily="34" charset="0"/>
              </a:rPr>
              <a:t>MAE</a:t>
            </a:r>
            <a:r>
              <a:rPr lang="zh-TW" altLang="en-US" sz="1800" b="0" i="0" u="none" strike="noStrike" dirty="0">
                <a:solidFill>
                  <a:srgbClr val="000000"/>
                </a:solidFill>
                <a:effectLst/>
                <a:latin typeface="Arial" panose="020B0604020202020204" pitchFamily="34" charset="0"/>
              </a:rPr>
              <a:t>在</a:t>
            </a:r>
            <a:r>
              <a:rPr lang="en-US" altLang="zh-TW" sz="1800" b="0" i="0" u="none" strike="noStrike" dirty="0" err="1">
                <a:solidFill>
                  <a:srgbClr val="000000"/>
                </a:solidFill>
                <a:effectLst/>
                <a:latin typeface="Arial" panose="020B0604020202020204" pitchFamily="34" charset="0"/>
              </a:rPr>
              <a:t>imagenet</a:t>
            </a:r>
            <a:r>
              <a:rPr lang="en-US" altLang="zh-TW" sz="1800" b="0" i="0" u="none" strike="noStrike" dirty="0">
                <a:solidFill>
                  <a:srgbClr val="000000"/>
                </a:solidFill>
                <a:effectLst/>
                <a:latin typeface="Arial" panose="020B0604020202020204" pitchFamily="34" charset="0"/>
              </a:rPr>
              <a:t> 1k</a:t>
            </a:r>
            <a:r>
              <a:rPr lang="zh-TW" altLang="en-US" sz="1800" b="0" i="0" u="none" strike="noStrike" dirty="0">
                <a:solidFill>
                  <a:srgbClr val="000000"/>
                </a:solidFill>
                <a:effectLst/>
                <a:latin typeface="Arial" panose="020B0604020202020204" pitchFamily="34" charset="0"/>
              </a:rPr>
              <a:t>上的</a:t>
            </a:r>
            <a:r>
              <a:rPr lang="en-US" altLang="zh-TW" sz="1800" b="0" i="0" u="none" strike="noStrike" dirty="0">
                <a:solidFill>
                  <a:srgbClr val="000000"/>
                </a:solidFill>
                <a:effectLst/>
                <a:latin typeface="Arial" panose="020B0604020202020204" pitchFamily="34" charset="0"/>
              </a:rPr>
              <a:t>pretrained model</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畫面右邊是關於</a:t>
            </a:r>
            <a:r>
              <a:rPr lang="en-US" altLang="zh-TW" sz="1800" b="0" i="0" u="none" strike="noStrike" dirty="0">
                <a:solidFill>
                  <a:srgbClr val="000000"/>
                </a:solidFill>
                <a:effectLst/>
                <a:latin typeface="Arial" panose="020B0604020202020204" pitchFamily="34" charset="0"/>
              </a:rPr>
              <a:t>MAE</a:t>
            </a:r>
            <a:r>
              <a:rPr lang="zh-TW" altLang="en-US" sz="1800" b="0" i="0" u="none" strike="noStrike" dirty="0">
                <a:solidFill>
                  <a:srgbClr val="000000"/>
                </a:solidFill>
                <a:effectLst/>
                <a:latin typeface="Arial" panose="020B0604020202020204" pitchFamily="34" charset="0"/>
              </a:rPr>
              <a:t>的一個</a:t>
            </a:r>
            <a:r>
              <a:rPr lang="en-US" altLang="zh-TW" sz="1800" b="0" i="0" u="none" strike="noStrike" dirty="0">
                <a:solidFill>
                  <a:srgbClr val="000000"/>
                </a:solidFill>
                <a:effectLst/>
                <a:latin typeface="Arial" panose="020B0604020202020204" pitchFamily="34" charset="0"/>
              </a:rPr>
              <a:t>demo</a:t>
            </a:r>
            <a:r>
              <a:rPr lang="zh-TW" altLang="en-US" sz="1800" b="0" i="0" u="none" strike="noStrike" dirty="0">
                <a:solidFill>
                  <a:srgbClr val="000000"/>
                </a:solidFill>
                <a:effectLst/>
                <a:latin typeface="Arial" panose="020B0604020202020204" pitchFamily="34" charset="0"/>
              </a:rPr>
              <a:t>，</a:t>
            </a:r>
            <a:endParaRPr lang="en-US" altLang="zh-TW" sz="1800" b="0" i="0" u="none" strike="noStrike" dirty="0">
              <a:solidFill>
                <a:srgbClr val="000000"/>
              </a:solidFill>
              <a:effectLst/>
              <a:latin typeface="Arial" panose="020B0604020202020204" pitchFamily="34" charset="0"/>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當我們輸入</a:t>
            </a:r>
            <a:r>
              <a:rPr lang="en-US" altLang="zh-TW" sz="1800" b="0" i="0" u="none" strike="noStrike" dirty="0">
                <a:solidFill>
                  <a:srgbClr val="000000"/>
                </a:solidFill>
                <a:effectLst/>
                <a:latin typeface="Arial" panose="020B0604020202020204" pitchFamily="34" charset="0"/>
              </a:rPr>
              <a:t>masked</a:t>
            </a:r>
            <a:r>
              <a:rPr lang="zh-TW" altLang="en-US" sz="1800" b="0" i="0" u="none" strike="noStrike" dirty="0">
                <a:solidFill>
                  <a:srgbClr val="000000"/>
                </a:solidFill>
                <a:effectLst/>
                <a:latin typeface="Arial" panose="020B0604020202020204" pitchFamily="34" charset="0"/>
              </a:rPr>
              <a:t>的圖片時，因為這個</a:t>
            </a:r>
            <a:r>
              <a:rPr lang="en-US" altLang="zh-TW" sz="1800" b="0" i="0" u="none" strike="noStrike" dirty="0">
                <a:solidFill>
                  <a:srgbClr val="000000"/>
                </a:solidFill>
                <a:effectLst/>
                <a:latin typeface="Arial" panose="020B0604020202020204" pitchFamily="34" charset="0"/>
              </a:rPr>
              <a:t>pretrained model</a:t>
            </a:r>
            <a:r>
              <a:rPr lang="zh-TW" altLang="en-US" sz="1800" b="0" i="0" u="none" strike="noStrike" dirty="0">
                <a:solidFill>
                  <a:srgbClr val="000000"/>
                </a:solidFill>
                <a:effectLst/>
                <a:latin typeface="Arial" panose="020B0604020202020204" pitchFamily="34" charset="0"/>
              </a:rPr>
              <a:t>可以抽取足夠好的特徵，使其可以還原出有一定品質的圖片。</a:t>
            </a:r>
            <a:endParaRPr lang="en-US" altLang="zh-TW" sz="1800" b="0" i="0" u="none" strike="noStrike" dirty="0">
              <a:solidFill>
                <a:srgbClr val="000000"/>
              </a:solidFill>
              <a:effectLst/>
              <a:latin typeface="Arial" panose="020B0604020202020204" pitchFamily="34" charset="0"/>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代表他在特徵擷取上，使有很不錯的效果的。</a:t>
            </a:r>
            <a:endParaRPr lang="en-US" altLang="zh-TW" sz="1800" b="0" i="0" u="none" strike="noStrike" dirty="0">
              <a:solidFill>
                <a:srgbClr val="000000"/>
              </a:solidFill>
              <a:effectLst/>
              <a:latin typeface="Arial" panose="020B0604020202020204" pitchFamily="34" charset="0"/>
            </a:endParaRPr>
          </a:p>
          <a:p>
            <a:pPr rtl="0">
              <a:spcBef>
                <a:spcPts val="0"/>
              </a:spcBef>
              <a:spcAft>
                <a:spcPts val="0"/>
              </a:spcAft>
            </a:pP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此外，我們加入一些</a:t>
            </a:r>
            <a:r>
              <a:rPr lang="en-US" altLang="zh-TW" sz="1800" b="0" i="0" u="none" strike="noStrike" dirty="0">
                <a:solidFill>
                  <a:srgbClr val="000000"/>
                </a:solidFill>
                <a:effectLst/>
                <a:latin typeface="Arial" panose="020B0604020202020204" pitchFamily="34" charset="0"/>
              </a:rPr>
              <a:t>augmentation</a:t>
            </a:r>
            <a:r>
              <a:rPr lang="zh-TW" altLang="en-US" sz="1800" b="0" i="0" u="none" strike="noStrike" dirty="0">
                <a:solidFill>
                  <a:srgbClr val="000000"/>
                </a:solidFill>
                <a:effectLst/>
                <a:latin typeface="Arial" panose="020B0604020202020204" pitchFamily="34" charset="0"/>
              </a:rPr>
              <a:t>來使得</a:t>
            </a:r>
            <a:r>
              <a:rPr lang="en-US" altLang="zh-TW" sz="1800" b="0" i="0" u="none" strike="noStrike" dirty="0">
                <a:solidFill>
                  <a:srgbClr val="000000"/>
                </a:solidFill>
                <a:effectLst/>
                <a:latin typeface="Arial" panose="020B0604020202020204" pitchFamily="34" charset="0"/>
              </a:rPr>
              <a:t>model</a:t>
            </a:r>
            <a:r>
              <a:rPr lang="zh-TW" altLang="en-US" sz="1800" b="0" i="0" u="none" strike="noStrike" dirty="0">
                <a:solidFill>
                  <a:srgbClr val="000000"/>
                </a:solidFill>
                <a:effectLst/>
                <a:latin typeface="Arial" panose="020B0604020202020204" pitchFamily="34" charset="0"/>
              </a:rPr>
              <a:t>更</a:t>
            </a:r>
            <a:r>
              <a:rPr lang="en-US" altLang="zh-TW" sz="1800" b="0" i="0" u="none" strike="noStrike" dirty="0">
                <a:solidFill>
                  <a:srgbClr val="000000"/>
                </a:solidFill>
                <a:effectLst/>
                <a:latin typeface="Arial" panose="020B0604020202020204" pitchFamily="34" charset="0"/>
              </a:rPr>
              <a:t>robust</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br>
              <a:rPr lang="en-US" altLang="zh-TW" dirty="0"/>
            </a:br>
            <a:endParaRPr lang="zh-TW"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52822023b4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52822023b4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除了前述兩個步驟，我們發現有些</a:t>
            </a:r>
            <a:r>
              <a:rPr lang="en" dirty="0"/>
              <a:t>segmentation</a:t>
            </a:r>
            <a:r>
              <a:rPr lang="zh-TW" altLang="en-US" dirty="0"/>
              <a:t>的結果可以補足</a:t>
            </a:r>
            <a:r>
              <a:rPr lang="en" dirty="0"/>
              <a:t>confidence prediction</a:t>
            </a:r>
            <a:r>
              <a:rPr lang="zh-TW" altLang="en-US" dirty="0"/>
              <a:t>的不足。比方像左下角這幾幀</a:t>
            </a:r>
            <a:r>
              <a:rPr lang="en" dirty="0"/>
              <a:t>S1</a:t>
            </a:r>
            <a:r>
              <a:rPr lang="zh-TW" altLang="en-US" dirty="0"/>
              <a:t>的影像，左側為</a:t>
            </a:r>
            <a:r>
              <a:rPr lang="en-US" altLang="zh-TW" dirty="0"/>
              <a:t>image</a:t>
            </a:r>
            <a:r>
              <a:rPr lang="zh-TW" altLang="en-US" dirty="0"/>
              <a:t>和</a:t>
            </a:r>
            <a:r>
              <a:rPr lang="en-US" altLang="zh-TW" dirty="0"/>
              <a:t>ground truth</a:t>
            </a:r>
            <a:r>
              <a:rPr lang="zh-TW" altLang="en-US" dirty="0"/>
              <a:t>，右側為預測出的</a:t>
            </a:r>
            <a:r>
              <a:rPr lang="en-US" altLang="zh-TW" dirty="0"/>
              <a:t>segmentation map</a:t>
            </a:r>
            <a:r>
              <a:rPr lang="zh-TW" altLang="en-US" dirty="0"/>
              <a:t>。當瞳孔在畫面邊緣時，我們的分類模型可能會有誤判的情形，也就是</a:t>
            </a:r>
            <a:r>
              <a:rPr lang="en-US" altLang="zh-TW" dirty="0"/>
              <a:t>confidence</a:t>
            </a:r>
            <a:r>
              <a:rPr lang="zh-TW" altLang="en-US" dirty="0"/>
              <a:t>沒有判斷接近為</a:t>
            </a:r>
            <a:r>
              <a:rPr lang="en-US" altLang="zh-TW" dirty="0"/>
              <a:t>0</a:t>
            </a:r>
            <a:r>
              <a:rPr lang="zh-TW" altLang="en-US" dirty="0"/>
              <a:t>。此時，我們利用</a:t>
            </a:r>
            <a:r>
              <a:rPr lang="en" dirty="0"/>
              <a:t>segmentation map</a:t>
            </a:r>
            <a:r>
              <a:rPr lang="zh-TW" altLang="en-US" dirty="0"/>
              <a:t>面積和同資料夾</a:t>
            </a:r>
            <a:r>
              <a:rPr lang="en" altLang="zh-TW" dirty="0"/>
              <a:t>map</a:t>
            </a:r>
            <a:r>
              <a:rPr lang="zh-TW" altLang="en-US" dirty="0"/>
              <a:t>面積的比例，來校正</a:t>
            </a:r>
            <a:r>
              <a:rPr lang="en" dirty="0"/>
              <a:t>confidence</a:t>
            </a:r>
            <a:r>
              <a:rPr lang="zh-TW" altLang="en-US" dirty="0"/>
              <a:t>數值。</a:t>
            </a:r>
            <a:endParaRPr lang="en-US" altLang="zh-TW" dirty="0"/>
          </a:p>
          <a:p>
            <a:pPr marL="0" lvl="0" indent="0" algn="l" rtl="0">
              <a:spcBef>
                <a:spcPts val="0"/>
              </a:spcBef>
              <a:spcAft>
                <a:spcPts val="0"/>
              </a:spcAft>
              <a:buNone/>
            </a:pPr>
            <a:r>
              <a:rPr lang="zh-TW" altLang="en-US" dirty="0"/>
              <a:t>另一個後處理為</a:t>
            </a:r>
            <a:r>
              <a:rPr lang="en" dirty="0"/>
              <a:t>clipping and rounding，</a:t>
            </a:r>
            <a:r>
              <a:rPr lang="zh-TW" altLang="en-US" dirty="0"/>
              <a:t>也就是將過閾值的</a:t>
            </a:r>
            <a:r>
              <a:rPr lang="en" dirty="0"/>
              <a:t>confidence</a:t>
            </a:r>
            <a:r>
              <a:rPr lang="zh-TW" altLang="en-US" dirty="0"/>
              <a:t>直接賦值成</a:t>
            </a:r>
            <a:r>
              <a:rPr lang="en-US" altLang="zh-TW" dirty="0"/>
              <a:t>0</a:t>
            </a:r>
            <a:r>
              <a:rPr lang="zh-TW" altLang="en-US" dirty="0"/>
              <a:t>或</a:t>
            </a:r>
            <a:r>
              <a:rPr lang="en-US" altLang="zh-TW" dirty="0"/>
              <a:t>1</a:t>
            </a:r>
            <a:r>
              <a:rPr lang="zh-TW" altLang="en-US" dirty="0"/>
              <a:t>，如右下圖紅色虛線為</a:t>
            </a:r>
            <a:r>
              <a:rPr lang="en-US" altLang="zh-TW" dirty="0" err="1"/>
              <a:t>trheshold</a:t>
            </a:r>
            <a:r>
              <a:rPr lang="zh-TW" altLang="en-US" dirty="0"/>
              <a:t>，藍線和灰線分別為經過</a:t>
            </a:r>
            <a:r>
              <a:rPr lang="en-US" altLang="zh-TW" dirty="0"/>
              <a:t>rounding</a:t>
            </a:r>
            <a:r>
              <a:rPr lang="zh-TW" altLang="en-US" dirty="0"/>
              <a:t>前後。此方法可以使得</a:t>
            </a:r>
            <a:r>
              <a:rPr lang="en-US" altLang="zh-TW" dirty="0" err="1"/>
              <a:t>mIoU</a:t>
            </a:r>
            <a:r>
              <a:rPr lang="zh-TW" altLang="en-US" dirty="0"/>
              <a:t>和</a:t>
            </a:r>
            <a:r>
              <a:rPr lang="en-US" altLang="zh-TW" dirty="0" err="1"/>
              <a:t>atnr</a:t>
            </a:r>
            <a:r>
              <a:rPr lang="zh-TW" altLang="en-US" dirty="0"/>
              <a:t>的成績都可以提高。</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296cd23584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296cd23584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接下來為實驗結果</a:t>
            </a:r>
            <a:r>
              <a:rPr lang="en-US" dirty="0"/>
              <a:t>。</a:t>
            </a:r>
          </a:p>
          <a:p>
            <a:pPr marL="0" lvl="0" indent="0" algn="l" rtl="0">
              <a:spcBef>
                <a:spcPts val="0"/>
              </a:spcBef>
              <a:spcAft>
                <a:spcPts val="0"/>
              </a:spcAft>
              <a:buNone/>
            </a:pPr>
            <a:r>
              <a:rPr lang="en-US" dirty="0" err="1"/>
              <a:t>首先，為了得到更好的segmentation成績，我們在EllSeg輸出的segmentation</a:t>
            </a:r>
            <a:r>
              <a:rPr lang="en-US" dirty="0"/>
              <a:t> </a:t>
            </a:r>
            <a:r>
              <a:rPr lang="en-US" dirty="0" err="1"/>
              <a:t>map上做了兩樣調整</a:t>
            </a:r>
            <a:r>
              <a:rPr lang="en-US" dirty="0"/>
              <a:t>。</a:t>
            </a:r>
            <a:br>
              <a:rPr lang="en-US" dirty="0"/>
            </a:br>
            <a:r>
              <a:rPr lang="en-US" dirty="0"/>
              <a:t>第一個是fine-tuning，也就是使用S1-S4 </a:t>
            </a:r>
            <a:r>
              <a:rPr lang="en-US" dirty="0" err="1"/>
              <a:t>dataset對model進行微調訓練，使得模型更能運用在此次競賽上</a:t>
            </a:r>
            <a:r>
              <a:rPr lang="en-US" dirty="0"/>
              <a:t>。</a:t>
            </a:r>
          </a:p>
          <a:p>
            <a:pPr marL="0" lvl="0" indent="0" algn="l" rtl="0">
              <a:spcBef>
                <a:spcPts val="0"/>
              </a:spcBef>
              <a:spcAft>
                <a:spcPts val="0"/>
              </a:spcAft>
              <a:buNone/>
            </a:pPr>
            <a:r>
              <a:rPr lang="en-US" dirty="0" err="1"/>
              <a:t>第二個是ellipse</a:t>
            </a:r>
            <a:r>
              <a:rPr lang="en-US" dirty="0"/>
              <a:t> </a:t>
            </a:r>
            <a:r>
              <a:rPr lang="en-US" dirty="0" err="1"/>
              <a:t>fitting，我們會找出原本map的contour，並以此繪製出更為平滑的橢圓形，如右側動畫所示</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經過fine-tuning，mIoU在testing</a:t>
            </a:r>
            <a:r>
              <a:rPr lang="en-US" dirty="0"/>
              <a:t> dataset上進步了約1.2個百分點，而經過ellipse fitting後，整體成績上升約0.3個百分點。</a:t>
            </a:r>
          </a:p>
          <a:p>
            <a:pPr marL="0" lvl="0" indent="0" algn="l" rtl="0">
              <a:spcBef>
                <a:spcPts val="0"/>
              </a:spcBef>
              <a:spcAft>
                <a:spcPts val="0"/>
              </a:spcAft>
              <a:buNone/>
            </a:pPr>
            <a:r>
              <a:rPr lang="en-US" dirty="0" err="1"/>
              <a:t>因此可看出，這兩項調整在白熱化的競賽階段起了一定的作用</a:t>
            </a:r>
            <a:r>
              <a:rPr lang="en-US" dirty="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38100" cap="flat" cmpd="sng">
            <a:solidFill>
              <a:schemeClr val="dk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Char char="●"/>
              <a:defRPr sz="1800">
                <a:solidFill>
                  <a:schemeClr val="accent3"/>
                </a:solidFill>
              </a:defRPr>
            </a:lvl1pPr>
            <a:lvl2pPr marL="914400" lvl="1" indent="-317500">
              <a:lnSpc>
                <a:spcPct val="115000"/>
              </a:lnSpc>
              <a:spcBef>
                <a:spcPts val="0"/>
              </a:spcBef>
              <a:spcAft>
                <a:spcPts val="0"/>
              </a:spcAft>
              <a:buClr>
                <a:schemeClr val="accent3"/>
              </a:buClr>
              <a:buSzPts val="1400"/>
              <a:buChar char="○"/>
              <a:defRPr>
                <a:solidFill>
                  <a:schemeClr val="accent3"/>
                </a:solidFill>
              </a:defRPr>
            </a:lvl2pPr>
            <a:lvl3pPr marL="1371600" lvl="2" indent="-317500">
              <a:lnSpc>
                <a:spcPct val="115000"/>
              </a:lnSpc>
              <a:spcBef>
                <a:spcPts val="0"/>
              </a:spcBef>
              <a:spcAft>
                <a:spcPts val="0"/>
              </a:spcAft>
              <a:buClr>
                <a:schemeClr val="accent3"/>
              </a:buClr>
              <a:buSzPts val="1400"/>
              <a:buChar char="■"/>
              <a:defRPr>
                <a:solidFill>
                  <a:schemeClr val="accent3"/>
                </a:solidFill>
              </a:defRPr>
            </a:lvl3pPr>
            <a:lvl4pPr marL="1828800" lvl="3" indent="-317500">
              <a:lnSpc>
                <a:spcPct val="115000"/>
              </a:lnSpc>
              <a:spcBef>
                <a:spcPts val="0"/>
              </a:spcBef>
              <a:spcAft>
                <a:spcPts val="0"/>
              </a:spcAft>
              <a:buClr>
                <a:schemeClr val="accent3"/>
              </a:buClr>
              <a:buSzPts val="1400"/>
              <a:buChar char="●"/>
              <a:defRPr>
                <a:solidFill>
                  <a:schemeClr val="accent3"/>
                </a:solidFill>
              </a:defRPr>
            </a:lvl4pPr>
            <a:lvl5pPr marL="2286000" lvl="4" indent="-317500">
              <a:lnSpc>
                <a:spcPct val="115000"/>
              </a:lnSpc>
              <a:spcBef>
                <a:spcPts val="0"/>
              </a:spcBef>
              <a:spcAft>
                <a:spcPts val="0"/>
              </a:spcAft>
              <a:buClr>
                <a:schemeClr val="accent3"/>
              </a:buClr>
              <a:buSzPts val="1400"/>
              <a:buChar char="○"/>
              <a:defRPr>
                <a:solidFill>
                  <a:schemeClr val="accent3"/>
                </a:solidFill>
              </a:defRPr>
            </a:lvl5pPr>
            <a:lvl6pPr marL="2743200" lvl="5" indent="-317500">
              <a:lnSpc>
                <a:spcPct val="115000"/>
              </a:lnSpc>
              <a:spcBef>
                <a:spcPts val="0"/>
              </a:spcBef>
              <a:spcAft>
                <a:spcPts val="0"/>
              </a:spcAft>
              <a:buClr>
                <a:schemeClr val="accent3"/>
              </a:buClr>
              <a:buSzPts val="1400"/>
              <a:buChar char="■"/>
              <a:defRPr>
                <a:solidFill>
                  <a:schemeClr val="accent3"/>
                </a:solidFill>
              </a:defRPr>
            </a:lvl6pPr>
            <a:lvl7pPr marL="3200400" lvl="6" indent="-317500">
              <a:lnSpc>
                <a:spcPct val="115000"/>
              </a:lnSpc>
              <a:spcBef>
                <a:spcPts val="0"/>
              </a:spcBef>
              <a:spcAft>
                <a:spcPts val="0"/>
              </a:spcAft>
              <a:buClr>
                <a:schemeClr val="accent3"/>
              </a:buClr>
              <a:buSzPts val="1400"/>
              <a:buChar char="●"/>
              <a:defRPr>
                <a:solidFill>
                  <a:schemeClr val="accent3"/>
                </a:solidFill>
              </a:defRPr>
            </a:lvl7pPr>
            <a:lvl8pPr marL="3657600" lvl="7" indent="-317500">
              <a:lnSpc>
                <a:spcPct val="115000"/>
              </a:lnSpc>
              <a:spcBef>
                <a:spcPts val="0"/>
              </a:spcBef>
              <a:spcAft>
                <a:spcPts val="0"/>
              </a:spcAft>
              <a:buClr>
                <a:schemeClr val="accent3"/>
              </a:buClr>
              <a:buSzPts val="1400"/>
              <a:buChar char="○"/>
              <a:defRPr>
                <a:solidFill>
                  <a:schemeClr val="accent3"/>
                </a:solidFill>
              </a:defRPr>
            </a:lvl8pPr>
            <a:lvl9pPr marL="4114800" lvl="8" indent="-317500">
              <a:lnSpc>
                <a:spcPct val="115000"/>
              </a:lnSpc>
              <a:spcBef>
                <a:spcPts val="0"/>
              </a:spcBef>
              <a:spcAft>
                <a:spcPts val="0"/>
              </a:spcAft>
              <a:buClr>
                <a:schemeClr val="accent3"/>
              </a:buClr>
              <a:buSzPts val="1400"/>
              <a:buChar char="■"/>
              <a:defRPr>
                <a:solidFill>
                  <a:schemeClr val="accent3"/>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defRPr>
            </a:lvl1pPr>
            <a:lvl2pPr lvl="1" algn="r">
              <a:buNone/>
              <a:defRPr sz="1000">
                <a:solidFill>
                  <a:schemeClr val="dk1"/>
                </a:solidFill>
              </a:defRPr>
            </a:lvl2pPr>
            <a:lvl3pPr lvl="2" algn="r">
              <a:buNone/>
              <a:defRPr sz="1000">
                <a:solidFill>
                  <a:schemeClr val="dk1"/>
                </a:solidFill>
              </a:defRPr>
            </a:lvl3pPr>
            <a:lvl4pPr lvl="3" algn="r">
              <a:buNone/>
              <a:defRPr sz="1000">
                <a:solidFill>
                  <a:schemeClr val="dk1"/>
                </a:solidFill>
              </a:defRPr>
            </a:lvl4pPr>
            <a:lvl5pPr lvl="4" algn="r">
              <a:buNone/>
              <a:defRPr sz="1000">
                <a:solidFill>
                  <a:schemeClr val="dk1"/>
                </a:solidFill>
              </a:defRPr>
            </a:lvl5pPr>
            <a:lvl6pPr lvl="5" algn="r">
              <a:buNone/>
              <a:defRPr sz="1000">
                <a:solidFill>
                  <a:schemeClr val="dk1"/>
                </a:solidFill>
              </a:defRPr>
            </a:lvl6pPr>
            <a:lvl7pPr lvl="6" algn="r">
              <a:buNone/>
              <a:defRPr sz="1000">
                <a:solidFill>
                  <a:schemeClr val="dk1"/>
                </a:solidFill>
              </a:defRPr>
            </a:lvl7pPr>
            <a:lvl8pPr lvl="7" algn="r">
              <a:buNone/>
              <a:defRPr sz="1000">
                <a:solidFill>
                  <a:schemeClr val="dk1"/>
                </a:solidFill>
              </a:defRPr>
            </a:lvl8pPr>
            <a:lvl9pPr lvl="8" algn="r">
              <a:buNone/>
              <a:defRPr sz="1000">
                <a:solidFill>
                  <a:schemeClr val="dk1"/>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1.gi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gi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zh-TW" sz="3600"/>
              <a:t>CV23S Ganzin: Pupil Tracking</a:t>
            </a:r>
            <a:endParaRPr sz="3600"/>
          </a:p>
          <a:p>
            <a:pPr marL="0" lvl="0" indent="0" algn="ctr" rtl="0">
              <a:spcBef>
                <a:spcPts val="0"/>
              </a:spcBef>
              <a:spcAft>
                <a:spcPts val="0"/>
              </a:spcAft>
              <a:buNone/>
            </a:pPr>
            <a:r>
              <a:rPr lang="zh-TW" sz="3600"/>
              <a:t>Final Project Presentation</a:t>
            </a:r>
            <a:endParaRPr sz="3600"/>
          </a:p>
        </p:txBody>
      </p:sp>
      <p:sp>
        <p:nvSpPr>
          <p:cNvPr id="60" name="Google Shape;60;p13"/>
          <p:cNvSpPr txBox="1">
            <a:spLocks noGrp="1"/>
          </p:cNvSpPr>
          <p:nvPr>
            <p:ph type="subTitle" idx="1"/>
          </p:nvPr>
        </p:nvSpPr>
        <p:spPr>
          <a:xfrm>
            <a:off x="510450" y="3116413"/>
            <a:ext cx="8123100" cy="630000"/>
          </a:xfrm>
          <a:prstGeom prst="rect">
            <a:avLst/>
          </a:prstGeom>
        </p:spPr>
        <p:txBody>
          <a:bodyPr spcFirstLastPara="1" wrap="square" lIns="91425" tIns="91425" rIns="91425" bIns="91425" anchor="t" anchorCtr="0">
            <a:noAutofit/>
          </a:bodyPr>
          <a:lstStyle/>
          <a:p>
            <a:pPr marL="0" lvl="0" indent="0" algn="ctr" rtl="0">
              <a:lnSpc>
                <a:spcPct val="130000"/>
              </a:lnSpc>
              <a:spcBef>
                <a:spcPts val="0"/>
              </a:spcBef>
              <a:spcAft>
                <a:spcPts val="0"/>
              </a:spcAft>
              <a:buSzPts val="770"/>
              <a:buNone/>
            </a:pPr>
            <a:r>
              <a:rPr lang="zh-TW" sz="1800" dirty="0">
                <a:solidFill>
                  <a:schemeClr val="dk1"/>
                </a:solidFill>
              </a:rPr>
              <a:t>第17組</a:t>
            </a:r>
            <a:r>
              <a:rPr lang="zh-TW" sz="1800" dirty="0"/>
              <a:t>	</a:t>
            </a:r>
            <a:r>
              <a:rPr lang="zh-TW" sz="1800" dirty="0">
                <a:solidFill>
                  <a:schemeClr val="dk1"/>
                </a:solidFill>
              </a:rPr>
              <a:t>越共貪啃奇</a:t>
            </a:r>
            <a:endParaRPr sz="1800" dirty="0"/>
          </a:p>
          <a:p>
            <a:pPr marL="0" lvl="0" indent="0" algn="ctr" rtl="0">
              <a:lnSpc>
                <a:spcPct val="130000"/>
              </a:lnSpc>
              <a:spcBef>
                <a:spcPts val="0"/>
              </a:spcBef>
              <a:spcAft>
                <a:spcPts val="0"/>
              </a:spcAft>
              <a:buSzPts val="770"/>
              <a:buNone/>
            </a:pPr>
            <a:r>
              <a:rPr lang="zh-TW" sz="1800" dirty="0">
                <a:solidFill>
                  <a:schemeClr val="dk1"/>
                </a:solidFill>
              </a:rPr>
              <a:t>Rank 6</a:t>
            </a:r>
            <a:r>
              <a:rPr lang="zh-TW" sz="1800" dirty="0"/>
              <a:t> out of </a:t>
            </a:r>
            <a:r>
              <a:rPr lang="zh-TW" sz="1800" dirty="0">
                <a:solidFill>
                  <a:schemeClr val="dk1"/>
                </a:solidFill>
              </a:rPr>
              <a:t>19</a:t>
            </a:r>
            <a:endParaRPr sz="1800" dirty="0">
              <a:solidFill>
                <a:schemeClr val="dk1"/>
              </a:solidFill>
            </a:endParaRPr>
          </a:p>
        </p:txBody>
      </p:sp>
      <p:graphicFrame>
        <p:nvGraphicFramePr>
          <p:cNvPr id="61" name="Google Shape;61;p13"/>
          <p:cNvGraphicFramePr/>
          <p:nvPr/>
        </p:nvGraphicFramePr>
        <p:xfrm>
          <a:off x="2069700" y="4048276"/>
          <a:ext cx="5004600" cy="695900"/>
        </p:xfrm>
        <a:graphic>
          <a:graphicData uri="http://schemas.openxmlformats.org/drawingml/2006/table">
            <a:tbl>
              <a:tblPr>
                <a:noFill/>
                <a:tableStyleId>{0FD88D2C-889F-4CA3-9ACF-8D49546216C4}</a:tableStyleId>
              </a:tblPr>
              <a:tblGrid>
                <a:gridCol w="1251150">
                  <a:extLst>
                    <a:ext uri="{9D8B030D-6E8A-4147-A177-3AD203B41FA5}">
                      <a16:colId xmlns:a16="http://schemas.microsoft.com/office/drawing/2014/main" val="20000"/>
                    </a:ext>
                  </a:extLst>
                </a:gridCol>
                <a:gridCol w="1251150">
                  <a:extLst>
                    <a:ext uri="{9D8B030D-6E8A-4147-A177-3AD203B41FA5}">
                      <a16:colId xmlns:a16="http://schemas.microsoft.com/office/drawing/2014/main" val="20001"/>
                    </a:ext>
                  </a:extLst>
                </a:gridCol>
                <a:gridCol w="1251150">
                  <a:extLst>
                    <a:ext uri="{9D8B030D-6E8A-4147-A177-3AD203B41FA5}">
                      <a16:colId xmlns:a16="http://schemas.microsoft.com/office/drawing/2014/main" val="20002"/>
                    </a:ext>
                  </a:extLst>
                </a:gridCol>
                <a:gridCol w="1251150">
                  <a:extLst>
                    <a:ext uri="{9D8B030D-6E8A-4147-A177-3AD203B41FA5}">
                      <a16:colId xmlns:a16="http://schemas.microsoft.com/office/drawing/2014/main" val="20003"/>
                    </a:ext>
                  </a:extLst>
                </a:gridCol>
              </a:tblGrid>
              <a:tr h="254828">
                <a:tc>
                  <a:txBody>
                    <a:bodyPr/>
                    <a:lstStyle/>
                    <a:p>
                      <a:pPr marL="0" lvl="0" indent="0" algn="ctr" rtl="0">
                        <a:lnSpc>
                          <a:spcPts val="1280"/>
                        </a:lnSpc>
                        <a:spcBef>
                          <a:spcPts val="0"/>
                        </a:spcBef>
                        <a:spcAft>
                          <a:spcPts val="0"/>
                        </a:spcAft>
                        <a:buNone/>
                      </a:pPr>
                      <a:r>
                        <a:rPr lang="zh-TW" dirty="0">
                          <a:solidFill>
                            <a:schemeClr val="dk1"/>
                          </a:solidFill>
                        </a:rPr>
                        <a:t>謝承恩</a:t>
                      </a:r>
                      <a:endParaRPr dirty="0">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ts val="1280"/>
                        </a:lnSpc>
                        <a:spcBef>
                          <a:spcPts val="0"/>
                        </a:spcBef>
                        <a:spcAft>
                          <a:spcPts val="0"/>
                        </a:spcAft>
                        <a:buNone/>
                      </a:pPr>
                      <a:r>
                        <a:rPr lang="zh-TW" dirty="0">
                          <a:solidFill>
                            <a:schemeClr val="dk1"/>
                          </a:solidFill>
                        </a:rPr>
                        <a:t>蔣沅均</a:t>
                      </a:r>
                      <a:endParaRPr dirty="0">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ts val="1280"/>
                        </a:lnSpc>
                        <a:spcBef>
                          <a:spcPts val="0"/>
                        </a:spcBef>
                        <a:spcAft>
                          <a:spcPts val="0"/>
                        </a:spcAft>
                        <a:buNone/>
                      </a:pPr>
                      <a:r>
                        <a:rPr lang="zh-TW">
                          <a:solidFill>
                            <a:schemeClr val="dk1"/>
                          </a:solidFill>
                        </a:rPr>
                        <a:t>江讀晉</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ts val="1280"/>
                        </a:lnSpc>
                        <a:spcBef>
                          <a:spcPts val="0"/>
                        </a:spcBef>
                        <a:spcAft>
                          <a:spcPts val="0"/>
                        </a:spcAft>
                        <a:buNone/>
                      </a:pPr>
                      <a:r>
                        <a:rPr lang="zh-TW" dirty="0">
                          <a:solidFill>
                            <a:schemeClr val="dk1"/>
                          </a:solidFill>
                        </a:rPr>
                        <a:t>蕭承瀚</a:t>
                      </a:r>
                      <a:endParaRPr dirty="0">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254828">
                <a:tc>
                  <a:txBody>
                    <a:bodyPr/>
                    <a:lstStyle/>
                    <a:p>
                      <a:pPr marL="0" lvl="0" indent="0" algn="ctr" rtl="0">
                        <a:lnSpc>
                          <a:spcPts val="1280"/>
                        </a:lnSpc>
                        <a:spcBef>
                          <a:spcPts val="0"/>
                        </a:spcBef>
                        <a:spcAft>
                          <a:spcPts val="0"/>
                        </a:spcAft>
                        <a:buNone/>
                      </a:pPr>
                      <a:r>
                        <a:rPr lang="zh-TW"/>
                        <a:t>R11943015</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ts val="1280"/>
                        </a:lnSpc>
                        <a:spcBef>
                          <a:spcPts val="0"/>
                        </a:spcBef>
                        <a:spcAft>
                          <a:spcPts val="0"/>
                        </a:spcAft>
                        <a:buNone/>
                      </a:pPr>
                      <a:r>
                        <a:rPr lang="zh-TW" dirty="0"/>
                        <a:t>R11921041</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ts val="1280"/>
                        </a:lnSpc>
                        <a:spcBef>
                          <a:spcPts val="0"/>
                        </a:spcBef>
                        <a:spcAft>
                          <a:spcPts val="0"/>
                        </a:spcAft>
                        <a:buNone/>
                      </a:pPr>
                      <a:r>
                        <a:rPr lang="zh-TW" dirty="0"/>
                        <a:t>R11921038</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ts val="1280"/>
                        </a:lnSpc>
                        <a:spcBef>
                          <a:spcPts val="0"/>
                        </a:spcBef>
                        <a:spcAft>
                          <a:spcPts val="0"/>
                        </a:spcAft>
                        <a:buNone/>
                      </a:pPr>
                      <a:r>
                        <a:rPr lang="zh-TW" dirty="0"/>
                        <a:t>R11424006</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音訊 1">
            <a:hlinkClick r:id="" action="ppaction://media"/>
            <a:extLst>
              <a:ext uri="{FF2B5EF4-FFF2-40B4-BE49-F238E27FC236}">
                <a16:creationId xmlns:a16="http://schemas.microsoft.com/office/drawing/2014/main" id="{057E0CCC-6DC5-8D9D-430C-BC027D57A2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50"/>
    </mc:Choice>
    <mc:Fallback xmlns="">
      <p:transition spd="slow" advTm="11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Experiment </a:t>
            </a:r>
            <a:r>
              <a:rPr lang="zh-TW" sz="2500"/>
              <a:t>—</a:t>
            </a:r>
            <a:r>
              <a:rPr lang="zh-TW"/>
              <a:t> Classification</a:t>
            </a:r>
            <a:endParaRPr/>
          </a:p>
          <a:p>
            <a:pPr marL="0" lvl="0" indent="0" algn="l" rtl="0">
              <a:lnSpc>
                <a:spcPct val="115000"/>
              </a:lnSpc>
              <a:spcBef>
                <a:spcPts val="0"/>
              </a:spcBef>
              <a:spcAft>
                <a:spcPts val="0"/>
              </a:spcAft>
              <a:buNone/>
            </a:pPr>
            <a:endParaRPr/>
          </a:p>
          <a:p>
            <a:pPr marL="0" lvl="0" indent="0" algn="l" rtl="0">
              <a:spcBef>
                <a:spcPts val="0"/>
              </a:spcBef>
              <a:spcAft>
                <a:spcPts val="0"/>
              </a:spcAft>
              <a:buNone/>
            </a:pPr>
            <a:endParaRPr/>
          </a:p>
        </p:txBody>
      </p:sp>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1"/>
                </a:solidFill>
                <a:latin typeface="Proxima Nova"/>
                <a:ea typeface="Proxima Nova"/>
                <a:cs typeface="Proxima Nova"/>
                <a:sym typeface="Proxima Nova"/>
              </a:rPr>
              <a:t>10</a:t>
            </a:fld>
            <a:endParaRPr>
              <a:solidFill>
                <a:schemeClr val="dk1"/>
              </a:solidFill>
              <a:latin typeface="Proxima Nova"/>
              <a:ea typeface="Proxima Nova"/>
              <a:cs typeface="Proxima Nova"/>
              <a:sym typeface="Proxima Nova"/>
            </a:endParaRPr>
          </a:p>
        </p:txBody>
      </p:sp>
      <p:pic>
        <p:nvPicPr>
          <p:cNvPr id="171" name="Google Shape;171;p25"/>
          <p:cNvPicPr preferRelativeResize="0"/>
          <p:nvPr/>
        </p:nvPicPr>
        <p:blipFill>
          <a:blip r:embed="rId5">
            <a:alphaModFix/>
          </a:blip>
          <a:stretch>
            <a:fillRect/>
          </a:stretch>
        </p:blipFill>
        <p:spPr>
          <a:xfrm>
            <a:off x="395750" y="1017725"/>
            <a:ext cx="5818324" cy="3478625"/>
          </a:xfrm>
          <a:prstGeom prst="rect">
            <a:avLst/>
          </a:prstGeom>
          <a:noFill/>
          <a:ln>
            <a:noFill/>
          </a:ln>
        </p:spPr>
      </p:pic>
      <p:sp>
        <p:nvSpPr>
          <p:cNvPr id="172" name="Google Shape;172;p25"/>
          <p:cNvSpPr txBox="1"/>
          <p:nvPr/>
        </p:nvSpPr>
        <p:spPr>
          <a:xfrm>
            <a:off x="5833700" y="0"/>
            <a:ext cx="331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173" name="Google Shape;173;p25"/>
          <p:cNvSpPr/>
          <p:nvPr/>
        </p:nvSpPr>
        <p:spPr>
          <a:xfrm>
            <a:off x="5293996" y="1955439"/>
            <a:ext cx="539700" cy="169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5"/>
          <p:cNvSpPr txBox="1"/>
          <p:nvPr/>
        </p:nvSpPr>
        <p:spPr>
          <a:xfrm>
            <a:off x="7087050" y="1169300"/>
            <a:ext cx="178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label 0: S4/01/81.jpg</a:t>
            </a:r>
            <a:endParaRPr>
              <a:latin typeface="Proxima Nova"/>
              <a:ea typeface="Proxima Nova"/>
              <a:cs typeface="Proxima Nova"/>
              <a:sym typeface="Proxima Nova"/>
            </a:endParaRPr>
          </a:p>
        </p:txBody>
      </p:sp>
      <p:sp>
        <p:nvSpPr>
          <p:cNvPr id="175" name="Google Shape;175;p25"/>
          <p:cNvSpPr txBox="1"/>
          <p:nvPr/>
        </p:nvSpPr>
        <p:spPr>
          <a:xfrm>
            <a:off x="7087050" y="2828602"/>
            <a:ext cx="178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label 1: S4/01/80.jpg</a:t>
            </a:r>
            <a:endParaRPr>
              <a:latin typeface="Proxima Nova"/>
              <a:ea typeface="Proxima Nova"/>
              <a:cs typeface="Proxima Nova"/>
              <a:sym typeface="Proxima Nova"/>
            </a:endParaRPr>
          </a:p>
        </p:txBody>
      </p:sp>
      <p:pic>
        <p:nvPicPr>
          <p:cNvPr id="176" name="Google Shape;176;p25"/>
          <p:cNvPicPr preferRelativeResize="0"/>
          <p:nvPr/>
        </p:nvPicPr>
        <p:blipFill>
          <a:blip r:embed="rId6">
            <a:alphaModFix/>
          </a:blip>
          <a:stretch>
            <a:fillRect/>
          </a:stretch>
        </p:blipFill>
        <p:spPr>
          <a:xfrm>
            <a:off x="7128438" y="3220363"/>
            <a:ext cx="1701325" cy="1276000"/>
          </a:xfrm>
          <a:prstGeom prst="rect">
            <a:avLst/>
          </a:prstGeom>
          <a:noFill/>
          <a:ln>
            <a:noFill/>
          </a:ln>
        </p:spPr>
      </p:pic>
      <p:pic>
        <p:nvPicPr>
          <p:cNvPr id="177" name="Google Shape;177;p25"/>
          <p:cNvPicPr preferRelativeResize="0"/>
          <p:nvPr/>
        </p:nvPicPr>
        <p:blipFill>
          <a:blip r:embed="rId6">
            <a:alphaModFix/>
          </a:blip>
          <a:stretch>
            <a:fillRect/>
          </a:stretch>
        </p:blipFill>
        <p:spPr>
          <a:xfrm>
            <a:off x="7128450" y="1561061"/>
            <a:ext cx="1701301" cy="1275980"/>
          </a:xfrm>
          <a:prstGeom prst="rect">
            <a:avLst/>
          </a:prstGeom>
          <a:noFill/>
          <a:ln>
            <a:noFill/>
          </a:ln>
        </p:spPr>
      </p:pic>
      <p:sp>
        <p:nvSpPr>
          <p:cNvPr id="178" name="Google Shape;178;p25"/>
          <p:cNvSpPr txBox="1"/>
          <p:nvPr/>
        </p:nvSpPr>
        <p:spPr>
          <a:xfrm>
            <a:off x="645725" y="4630850"/>
            <a:ext cx="740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Proxima Nova"/>
                <a:ea typeface="Proxima Nova"/>
                <a:cs typeface="Proxima Nova"/>
                <a:sym typeface="Proxima Nova"/>
              </a:rPr>
              <a:t>The t-SNE visualization of features extracted by MAE-trained ViT-L on the given S4 dataset </a:t>
            </a:r>
            <a:endParaRPr>
              <a:latin typeface="Proxima Nova"/>
              <a:ea typeface="Proxima Nova"/>
              <a:cs typeface="Proxima Nova"/>
              <a:sym typeface="Proxima Nova"/>
            </a:endParaRPr>
          </a:p>
        </p:txBody>
      </p:sp>
      <p:cxnSp>
        <p:nvCxnSpPr>
          <p:cNvPr id="179" name="Google Shape;179;p25"/>
          <p:cNvCxnSpPr>
            <a:endCxn id="177" idx="1"/>
          </p:cNvCxnSpPr>
          <p:nvPr/>
        </p:nvCxnSpPr>
        <p:spPr>
          <a:xfrm>
            <a:off x="5831250" y="2077851"/>
            <a:ext cx="1297200" cy="121200"/>
          </a:xfrm>
          <a:prstGeom prst="straightConnector1">
            <a:avLst/>
          </a:prstGeom>
          <a:noFill/>
          <a:ln w="9525" cap="flat" cmpd="sng">
            <a:solidFill>
              <a:schemeClr val="dk2"/>
            </a:solidFill>
            <a:prstDash val="solid"/>
            <a:round/>
            <a:headEnd type="none" w="med" len="med"/>
            <a:tailEnd type="triangle" w="med" len="med"/>
          </a:ln>
        </p:spPr>
      </p:cxnSp>
      <p:cxnSp>
        <p:nvCxnSpPr>
          <p:cNvPr id="180" name="Google Shape;180;p25"/>
          <p:cNvCxnSpPr>
            <a:stCxn id="173" idx="3"/>
            <a:endCxn id="176" idx="1"/>
          </p:cNvCxnSpPr>
          <p:nvPr/>
        </p:nvCxnSpPr>
        <p:spPr>
          <a:xfrm>
            <a:off x="5833696" y="2040339"/>
            <a:ext cx="1294800" cy="1818000"/>
          </a:xfrm>
          <a:prstGeom prst="straightConnector1">
            <a:avLst/>
          </a:prstGeom>
          <a:noFill/>
          <a:ln w="9525" cap="flat" cmpd="sng">
            <a:solidFill>
              <a:schemeClr val="dk2"/>
            </a:solidFill>
            <a:prstDash val="solid"/>
            <a:round/>
            <a:headEnd type="none" w="med" len="med"/>
            <a:tailEnd type="triangle" w="med" len="med"/>
          </a:ln>
        </p:spPr>
      </p:cxnSp>
      <p:pic>
        <p:nvPicPr>
          <p:cNvPr id="18" name="音訊 17">
            <a:extLst>
              <a:ext uri="{FF2B5EF4-FFF2-40B4-BE49-F238E27FC236}">
                <a16:creationId xmlns:a16="http://schemas.microsoft.com/office/drawing/2014/main" id="{4BAF3A74-80D7-64A1-F81B-804EC3DCF8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690"/>
    </mc:Choice>
    <mc:Fallback xmlns="">
      <p:transition spd="slow" advTm="39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395" x="1042988" y="981075"/>
          <p14:tracePt t="2406" x="1047750" y="981075"/>
          <p14:tracePt t="2418" x="1062038" y="985838"/>
          <p14:tracePt t="2434" x="1090613" y="990600"/>
          <p14:tracePt t="2440" x="1119188" y="995363"/>
          <p14:tracePt t="2451" x="1147763" y="1004888"/>
          <p14:tracePt t="2462" x="1162050" y="1014413"/>
          <p14:tracePt t="2477" x="1223963" y="1038225"/>
          <p14:tracePt t="2493" x="1309688" y="1085850"/>
          <p14:tracePt t="2510" x="1409700" y="1152525"/>
          <p14:tracePt t="2527" x="1495425" y="1204913"/>
          <p14:tracePt t="2543" x="1704975" y="1400175"/>
          <p14:tracePt t="2560" x="1928813" y="1643063"/>
          <p14:tracePt t="2577" x="2162175" y="1924050"/>
          <p14:tracePt t="2594" x="2314575" y="2157413"/>
          <p14:tracePt t="2610" x="2752725" y="2795588"/>
          <p14:tracePt t="2627" x="2867025" y="2967038"/>
          <p14:tracePt t="2644" x="3314700" y="3500438"/>
          <p14:tracePt t="2660" x="3443288" y="3624263"/>
          <p14:tracePt t="2677" x="3657600" y="3833813"/>
          <p14:tracePt t="2694" x="3729038" y="3905250"/>
          <p14:tracePt t="2710" x="3805238" y="3986213"/>
          <p14:tracePt t="2727" x="3829050" y="4014788"/>
          <p14:tracePt t="2744" x="3838575" y="4024313"/>
          <p14:tracePt t="2745" x="3852863" y="4033838"/>
          <p14:tracePt t="2761" x="3857625" y="4043363"/>
          <p14:tracePt t="2777" x="3871913" y="4071938"/>
          <p14:tracePt t="2794" x="3886200" y="4105275"/>
          <p14:tracePt t="2811" x="3890963" y="4124325"/>
          <p14:tracePt t="2827" x="3910013" y="4162425"/>
          <p14:tracePt t="2828" x="3919538" y="4181475"/>
          <p14:tracePt t="2846" x="3943350" y="4219575"/>
          <p14:tracePt t="2861" x="3957638" y="4243388"/>
          <p14:tracePt t="2877" x="3976688" y="4276725"/>
          <p14:tracePt t="2894" x="4024313" y="4343400"/>
          <p14:tracePt t="2911" x="4052888" y="4376738"/>
          <p14:tracePt t="2927" x="4095750" y="4443413"/>
          <p14:tracePt t="2944" x="4119563" y="4481513"/>
          <p14:tracePt t="2961" x="4148138" y="4538663"/>
          <p14:tracePt t="2982" x="4195763" y="4643438"/>
          <p14:tracePt t="2995" x="4214813" y="4676775"/>
          <p14:tracePt t="3011" x="4219575" y="4691063"/>
          <p14:tracePt t="3028" x="4248150" y="4743450"/>
          <p14:tracePt t="3044" x="4262438" y="4762500"/>
          <p14:tracePt t="3062" x="4276725" y="4781550"/>
          <p14:tracePt t="3078" x="4286250" y="4795838"/>
          <p14:tracePt t="3095" x="4300538" y="4814888"/>
          <p14:tracePt t="3111" x="4310063" y="4824413"/>
          <p14:tracePt t="3128" x="4314825" y="4829175"/>
          <p14:tracePt t="3144" x="4319588" y="4833938"/>
          <p14:tracePt t="3161" x="4324350" y="4838700"/>
          <p14:tracePt t="3178" x="4343400" y="4843463"/>
          <p14:tracePt t="3195" x="4386263" y="4862513"/>
          <p14:tracePt t="3212" x="4452938" y="4881563"/>
          <p14:tracePt t="3228" x="4586288" y="4905375"/>
          <p14:tracePt t="3245" x="4705350" y="4919663"/>
          <p14:tracePt t="3262" x="4838700" y="4933950"/>
          <p14:tracePt t="3262" x="4957763" y="4938713"/>
          <p14:tracePt t="3278" x="5062538" y="4957763"/>
          <p14:tracePt t="3295" x="5157788" y="4972050"/>
          <p14:tracePt t="3311" x="5257800" y="4991100"/>
          <p14:tracePt t="3311" x="5338763" y="5005388"/>
          <p14:tracePt t="3332" x="5443538" y="5029200"/>
          <p14:tracePt t="3344" x="5476875" y="5033963"/>
          <p14:tracePt t="3378" x="5481638" y="5033963"/>
          <p14:tracePt t="3688" x="5476875" y="5033963"/>
          <p14:tracePt t="3711" x="5467350" y="5033963"/>
          <p14:tracePt t="3723" x="5443538" y="5029200"/>
          <p14:tracePt t="3734" x="5414963" y="5024438"/>
          <p14:tracePt t="3745" x="5386388" y="5024438"/>
          <p14:tracePt t="3756" x="5376863" y="5024438"/>
          <p14:tracePt t="3767" x="5353050" y="5024438"/>
          <p14:tracePt t="3779" x="5305425" y="5024438"/>
          <p14:tracePt t="3790" x="5267325" y="5024438"/>
          <p14:tracePt t="3801" x="5205413" y="5019675"/>
          <p14:tracePt t="3812" x="5181600" y="5019675"/>
          <p14:tracePt t="3827" x="5148263" y="5019675"/>
          <p14:tracePt t="3843" x="5129213" y="5019675"/>
          <p14:tracePt t="3860" x="5114925" y="5024438"/>
          <p14:tracePt t="3877" x="5110163" y="5024438"/>
          <p14:tracePt t="3893" x="5091113" y="5024438"/>
          <p14:tracePt t="3910" x="5081588" y="5024438"/>
          <p14:tracePt t="3927" x="5067300" y="5024438"/>
          <p14:tracePt t="3943" x="5062538" y="5019675"/>
          <p14:tracePt t="3960" x="5053013" y="5019675"/>
          <p14:tracePt t="3978" x="5048250" y="5019675"/>
          <p14:tracePt t="3994" x="5043488" y="5014913"/>
          <p14:tracePt t="4262" x="5048250" y="5014913"/>
          <p14:tracePt t="4274" x="5048250" y="5010150"/>
          <p14:tracePt t="4724" x="5038725" y="5010150"/>
          <p14:tracePt t="4738" x="5033963" y="5010150"/>
          <p14:tracePt t="4746" x="5029200" y="5010150"/>
          <p14:tracePt t="4758" x="5019675" y="5010150"/>
          <p14:tracePt t="4769" x="5010150" y="5010150"/>
          <p14:tracePt t="4780" x="5000625" y="5010150"/>
          <p14:tracePt t="4793" x="4995863" y="5010150"/>
          <p14:tracePt t="4803" x="4981575" y="5010150"/>
          <p14:tracePt t="4814" x="4976813" y="5010150"/>
          <p14:tracePt t="4827" x="4967288" y="5010150"/>
          <p14:tracePt t="4843" x="4957763" y="5010150"/>
          <p14:tracePt t="4860" x="4938713" y="5010150"/>
          <p14:tracePt t="4877" x="4924425" y="5010150"/>
          <p14:tracePt t="4893" x="4891088" y="5010150"/>
          <p14:tracePt t="4910" x="4886325" y="5010150"/>
          <p14:tracePt t="4927" x="4857750" y="5010150"/>
          <p14:tracePt t="4943" x="4833938" y="5005388"/>
          <p14:tracePt t="4960" x="4810125" y="5000625"/>
          <p14:tracePt t="4977" x="4795838" y="5000625"/>
          <p14:tracePt t="4993" x="4786313" y="5000625"/>
          <p14:tracePt t="4994" x="4776788" y="5000625"/>
          <p14:tracePt t="5010" x="4767263" y="5000625"/>
          <p14:tracePt t="5027" x="4762500" y="5000625"/>
          <p14:tracePt t="5044" x="4748213" y="5005388"/>
          <p14:tracePt t="5077" x="4738688" y="5005388"/>
          <p14:tracePt t="5093" x="4729163" y="5005388"/>
          <p14:tracePt t="5110" x="4719638" y="5005388"/>
          <p14:tracePt t="5129" x="4705350" y="5005388"/>
          <p14:tracePt t="5144" x="4691063" y="5005388"/>
          <p14:tracePt t="5160" x="4676775" y="5000625"/>
          <p14:tracePt t="5177" x="4657725" y="5000625"/>
          <p14:tracePt t="5194" x="4643438" y="5000625"/>
          <p14:tracePt t="5211" x="4633913" y="5000625"/>
          <p14:tracePt t="5245" x="4629150" y="5000625"/>
          <p14:tracePt t="5410" x="4624388" y="5000625"/>
          <p14:tracePt t="5422" x="4619625" y="4995863"/>
          <p14:tracePt t="5433" x="4605338" y="4995863"/>
          <p14:tracePt t="5444" x="4600575" y="4995863"/>
          <p14:tracePt t="5456" x="4586288" y="4995863"/>
          <p14:tracePt t="5466" x="4576763" y="4995863"/>
          <p14:tracePt t="5478" x="4562475" y="4995863"/>
          <p14:tracePt t="5489" x="4548188" y="4995863"/>
          <p14:tracePt t="5500" x="4543425" y="4995863"/>
          <p14:tracePt t="5511" x="4533900" y="4995863"/>
          <p14:tracePt t="5527" x="4524375" y="4995863"/>
          <p14:tracePt t="5543" x="4519613" y="4995863"/>
          <p14:tracePt t="5560" x="4505325" y="4995863"/>
          <p14:tracePt t="5593" x="4486275" y="4991100"/>
          <p14:tracePt t="5627" x="4476750" y="4991100"/>
          <p14:tracePt t="5644" x="4471988" y="4991100"/>
          <p14:tracePt t="5660" x="4462463" y="4991100"/>
          <p14:tracePt t="5677" x="4452938" y="4986338"/>
          <p14:tracePt t="5694" x="4438650" y="4986338"/>
          <p14:tracePt t="5710" x="4429125" y="4986338"/>
          <p14:tracePt t="5727" x="4414838" y="4986338"/>
          <p14:tracePt t="5744" x="4410075" y="4986338"/>
          <p14:tracePt t="5760" x="4395788" y="4986338"/>
          <p14:tracePt t="5777" x="4391025" y="4986338"/>
          <p14:tracePt t="5794" x="4376738" y="4986338"/>
          <p14:tracePt t="5810" x="4371975" y="4986338"/>
          <p14:tracePt t="5827" x="4357688" y="4986338"/>
          <p14:tracePt t="5845" x="4352925" y="4986338"/>
          <p14:tracePt t="5861" x="4348163" y="4986338"/>
          <p14:tracePt t="5878" x="4343400" y="4986338"/>
          <p14:tracePt t="6175" x="4324350" y="4986338"/>
          <p14:tracePt t="6187" x="4310063" y="4991100"/>
          <p14:tracePt t="6197" x="4305300" y="4991100"/>
          <p14:tracePt t="6209" x="4291013" y="4991100"/>
          <p14:tracePt t="6220" x="4286250" y="4991100"/>
          <p14:tracePt t="6231" x="4281488" y="4991100"/>
          <p14:tracePt t="6243" x="4276725" y="4991100"/>
          <p14:tracePt t="6265" x="4271963" y="4991100"/>
          <p14:tracePt t="6288" x="4267200" y="4991100"/>
          <p14:tracePt t="6299" x="4262438" y="4991100"/>
          <p14:tracePt t="6310" x="4257675" y="4991100"/>
          <p14:tracePt t="6321" x="4243388" y="4995863"/>
          <p14:tracePt t="6333" x="4219575" y="4995863"/>
          <p14:tracePt t="6344" x="4195763" y="5000625"/>
          <p14:tracePt t="6360" x="4171950" y="5000625"/>
          <p14:tracePt t="6376" x="4148138" y="5005388"/>
          <p14:tracePt t="6393" x="4090988" y="5014913"/>
          <p14:tracePt t="6410" x="4062413" y="5014913"/>
          <p14:tracePt t="6427" x="4038600" y="5019675"/>
          <p14:tracePt t="6444" x="4033838" y="5019675"/>
          <p14:tracePt t="6460" x="4029075" y="5019675"/>
          <p14:tracePt t="9996" x="4029075" y="5010150"/>
          <p14:tracePt t="10013" x="3990975" y="4953000"/>
          <p14:tracePt t="10014" x="3957638" y="4891088"/>
          <p14:tracePt t="10029" x="3795713" y="4691063"/>
          <p14:tracePt t="10045" x="3490913" y="4357688"/>
          <p14:tracePt t="10061" x="3024188" y="3881438"/>
          <p14:tracePt t="10062" x="2790825" y="3633788"/>
          <p14:tracePt t="10078" x="2300288" y="3148013"/>
          <p14:tracePt t="10095" x="1576388" y="2447925"/>
          <p14:tracePt t="10112" x="1214438" y="2109788"/>
          <p14:tracePt t="10129" x="971550" y="1881188"/>
          <p14:tracePt t="10145" x="852488" y="1747838"/>
          <p14:tracePt t="10162" x="723900" y="1538288"/>
          <p14:tracePt t="10179" x="695325" y="1500188"/>
          <p14:tracePt t="10195" x="638175" y="1381125"/>
          <p14:tracePt t="10212" x="633413" y="1366838"/>
          <p14:tracePt t="10229" x="628650" y="1347788"/>
          <p14:tracePt t="10245" x="628650" y="1333500"/>
          <p14:tracePt t="10262" x="628650" y="1304925"/>
          <p14:tracePt t="10278" x="628650" y="1300163"/>
          <p14:tracePt t="10295" x="628650" y="1223963"/>
          <p14:tracePt t="10312" x="619125" y="1138238"/>
          <p14:tracePt t="10329" x="557213" y="933450"/>
          <p14:tracePt t="10345" x="447675" y="776288"/>
          <p14:tracePt t="10362" x="185738" y="585788"/>
          <p14:tracePt t="10378" x="66675" y="547688"/>
          <p14:tracePt t="10395" x="0" y="528638"/>
          <p14:tracePt t="10412" x="0" y="523875"/>
          <p14:tracePt t="10429" x="0" y="528638"/>
          <p14:tracePt t="10445" x="0" y="538163"/>
          <p14:tracePt t="10462" x="0" y="557213"/>
          <p14:tracePt t="10462" x="0" y="609600"/>
          <p14:tracePt t="10478" x="0" y="681038"/>
          <p14:tracePt t="10495" x="0" y="733425"/>
          <p14:tracePt t="10496" x="0" y="804863"/>
          <p14:tracePt t="10511" x="9525" y="881063"/>
          <p14:tracePt t="10528" x="14288" y="923925"/>
          <p14:tracePt t="10545" x="33338" y="957263"/>
          <p14:tracePt t="10562" x="42863" y="966788"/>
          <p14:tracePt t="10578" x="52388" y="976313"/>
          <p14:tracePt t="10612" x="61913" y="981075"/>
          <p14:tracePt t="10629" x="71438" y="985838"/>
          <p14:tracePt t="10645" x="100013" y="1004888"/>
          <p14:tracePt t="10662" x="123825" y="1019175"/>
          <p14:tracePt t="10678" x="219075" y="1090613"/>
          <p14:tracePt t="10695" x="276225" y="1143000"/>
          <p14:tracePt t="10712" x="338138" y="1204913"/>
          <p14:tracePt t="10728" x="366713" y="1238250"/>
          <p14:tracePt t="10745" x="404813" y="1295400"/>
          <p14:tracePt t="10762" x="409575" y="1304925"/>
          <p14:tracePt t="10900" x="404813" y="1304925"/>
          <p14:tracePt t="10923" x="404813" y="1309688"/>
          <p14:tracePt t="10956" x="404813" y="1319213"/>
          <p14:tracePt t="11046" x="404813" y="1323975"/>
          <p14:tracePt t="11058" x="404813" y="1328738"/>
          <p14:tracePt t="11069" x="404813" y="1333500"/>
          <p14:tracePt t="11744" x="400050" y="1333500"/>
          <p14:tracePt t="13734" x="400050" y="1338263"/>
          <p14:tracePt t="13758" x="395288" y="1343025"/>
          <p14:tracePt t="13770" x="390525" y="1343025"/>
          <p14:tracePt t="13780" x="385763" y="1352550"/>
          <p14:tracePt t="13791" x="381000" y="1357313"/>
          <p14:tracePt t="13803" x="376238" y="1362075"/>
          <p14:tracePt t="13814" x="371475" y="1366838"/>
          <p14:tracePt t="13836" x="366713" y="1371600"/>
          <p14:tracePt t="13848" x="366713" y="1376363"/>
          <p14:tracePt t="13870" x="361950" y="1376363"/>
          <p14:tracePt t="13882" x="361950" y="1385888"/>
          <p14:tracePt t="13904" x="357188" y="1390650"/>
          <p14:tracePt t="13926" x="357188" y="1395413"/>
          <p14:tracePt t="13938" x="352425" y="1395413"/>
          <p14:tracePt t="13960" x="352425" y="1400175"/>
          <p14:tracePt t="14005" x="352425" y="1409700"/>
          <p14:tracePt t="14028" x="352425" y="1414463"/>
          <p14:tracePt t="14039" x="357188" y="1419225"/>
          <p14:tracePt t="14050" x="357188" y="1423988"/>
          <p14:tracePt t="14061" x="361950" y="1423988"/>
          <p14:tracePt t="14073" x="366713" y="1428750"/>
          <p14:tracePt t="14095" x="371475" y="1433513"/>
          <p14:tracePt t="14118" x="376238" y="1438275"/>
          <p14:tracePt t="14151" x="376238" y="1443038"/>
          <p14:tracePt t="14185" x="376238" y="1452563"/>
          <p14:tracePt t="14197" x="376238" y="1462088"/>
          <p14:tracePt t="14207" x="381000" y="1471613"/>
          <p14:tracePt t="14219" x="381000" y="1476375"/>
          <p14:tracePt t="14230" x="381000" y="1481138"/>
          <p14:tracePt t="16638" x="390525" y="1481138"/>
          <p14:tracePt t="16649" x="419100" y="1481138"/>
          <p14:tracePt t="16660" x="533400" y="1490663"/>
          <p14:tracePt t="16672" x="600075" y="1490663"/>
          <p14:tracePt t="16683" x="804863" y="1495425"/>
          <p14:tracePt t="16694" x="1042988" y="1514475"/>
          <p14:tracePt t="16705" x="1333500" y="1557338"/>
          <p14:tracePt t="16716" x="1647825" y="1595438"/>
          <p14:tracePt t="16728" x="1776413" y="1624013"/>
          <p14:tracePt t="16743" x="2243138" y="1700213"/>
          <p14:tracePt t="16760" x="2790825" y="1781175"/>
          <p14:tracePt t="16777" x="3238500" y="1866900"/>
          <p14:tracePt t="16793" x="3529013" y="1938338"/>
          <p14:tracePt t="16810" x="3852863" y="2062163"/>
          <p14:tracePt t="16827" x="3929063" y="2114550"/>
          <p14:tracePt t="16843" x="4024313" y="2209800"/>
          <p14:tracePt t="16860" x="4081463" y="2290763"/>
          <p14:tracePt t="16877" x="4124325" y="2390775"/>
          <p14:tracePt t="16893" x="4129088" y="2419350"/>
          <p14:tracePt t="16910" x="4148138" y="2552700"/>
          <p14:tracePt t="16927" x="4157663" y="2647950"/>
          <p14:tracePt t="16943" x="4157663" y="2776538"/>
          <p14:tracePt t="16960" x="4152900" y="2862263"/>
          <p14:tracePt t="16978" x="4124325" y="3019425"/>
          <p14:tracePt t="16994" x="4095750" y="3124200"/>
          <p14:tracePt t="17010" x="4071938" y="3209925"/>
          <p14:tracePt t="17027" x="4057650" y="3271838"/>
          <p14:tracePt t="17044" x="4019550" y="3348038"/>
          <p14:tracePt t="17060" x="4014788" y="3352800"/>
          <p14:tracePt t="17077" x="3957638" y="3424238"/>
          <p14:tracePt t="17095" x="3938588" y="3443288"/>
          <p14:tracePt t="17111" x="3881438" y="3471863"/>
          <p14:tracePt t="17128" x="3862388" y="3476625"/>
          <p14:tracePt t="17145" x="3748088" y="3467100"/>
          <p14:tracePt t="17161" x="3714750" y="3452813"/>
          <p14:tracePt t="17178" x="3686175" y="3438525"/>
          <p14:tracePt t="17195" x="3567113" y="3338513"/>
          <p14:tracePt t="17211" x="3509963" y="3257550"/>
          <p14:tracePt t="17212" x="3462338" y="3186113"/>
          <p14:tracePt t="17228" x="3395663" y="3033713"/>
          <p14:tracePt t="17245" x="3352800" y="2890838"/>
          <p14:tracePt t="17261" x="3305175" y="2381250"/>
          <p14:tracePt t="17278" x="3314700" y="2314575"/>
          <p14:tracePt t="17294" x="3509963" y="1800225"/>
          <p14:tracePt t="17311" x="3629025" y="1633538"/>
          <p14:tracePt t="17328" x="3986213" y="1338263"/>
          <p14:tracePt t="17345" x="4286250" y="1176338"/>
          <p14:tracePt t="17361" x="4876800" y="928688"/>
          <p14:tracePt t="17378" x="5319713" y="833438"/>
          <p14:tracePt t="17395" x="5943600" y="800100"/>
          <p14:tracePt t="17411" x="6219825" y="847725"/>
          <p14:tracePt t="17428" x="6534150" y="990600"/>
          <p14:tracePt t="17444" x="6705600" y="1152525"/>
          <p14:tracePt t="17462" x="6843713" y="1428750"/>
          <p14:tracePt t="17478" x="6877050" y="1619250"/>
          <p14:tracePt t="17495" x="6867525" y="1947863"/>
          <p14:tracePt t="17511" x="6815138" y="2138363"/>
          <p14:tracePt t="17528" x="6643688" y="2490788"/>
          <p14:tracePt t="17545" x="6557963" y="2609850"/>
          <p14:tracePt t="17561" x="6381750" y="2795588"/>
          <p14:tracePt t="17578" x="6210300" y="2886075"/>
          <p14:tracePt t="17595" x="6072188" y="2933700"/>
          <p14:tracePt t="17595" x="6010275" y="2947988"/>
          <p14:tracePt t="17611" x="5900738" y="2981325"/>
          <p14:tracePt t="17628" x="5757863" y="3009900"/>
          <p14:tracePt t="17629" x="5595938" y="3024188"/>
          <p14:tracePt t="17645" x="5410200" y="3033713"/>
          <p14:tracePt t="17661" x="5343525" y="3038475"/>
          <p14:tracePt t="17678" x="5138738" y="3048000"/>
          <p14:tracePt t="17678" x="5010150" y="3052763"/>
          <p14:tracePt t="17695" x="4924425" y="3052763"/>
          <p14:tracePt t="17711" x="4829175" y="3052763"/>
          <p14:tracePt t="17711" x="4810125" y="3052763"/>
          <p14:tracePt t="17728" x="4791075" y="3052763"/>
          <p14:tracePt t="17745" x="4786313" y="3052763"/>
          <p14:tracePt t="17761" x="4786313" y="3048000"/>
          <p14:tracePt t="17778" x="4786313" y="3028950"/>
          <p14:tracePt t="17795" x="4791075" y="3014663"/>
          <p14:tracePt t="17811" x="4795838" y="3005138"/>
          <p14:tracePt t="17828" x="4795838" y="2995613"/>
          <p14:tracePt t="18099" x="4795838" y="3000375"/>
          <p14:tracePt t="18123" x="4791075" y="3005138"/>
          <p14:tracePt t="18134" x="4791075" y="3009900"/>
          <p14:tracePt t="18156" x="4791075" y="3014663"/>
          <p14:tracePt t="18168" x="4786313" y="3019425"/>
          <p14:tracePt t="18179" x="4786313" y="3028950"/>
          <p14:tracePt t="18191" x="4776788" y="3038475"/>
          <p14:tracePt t="18201" x="4757738" y="3062288"/>
          <p14:tracePt t="18213" x="4705350" y="3119438"/>
          <p14:tracePt t="18224" x="4667250" y="3162300"/>
          <p14:tracePt t="18237" x="4643438" y="3186113"/>
          <p14:tracePt t="18246" x="4629150" y="3205163"/>
          <p14:tracePt t="18260" x="4624388" y="3209925"/>
          <p14:tracePt t="18276" x="4619625" y="3209925"/>
          <p14:tracePt t="18293" x="4614863" y="3214688"/>
          <p14:tracePt t="18310" x="4610100" y="3219450"/>
          <p14:tracePt t="18327" x="4595813" y="3233738"/>
          <p14:tracePt t="18343" x="4591050" y="3238500"/>
          <p14:tracePt t="18360" x="4586288" y="3248025"/>
          <p14:tracePt t="18393" x="4586288" y="3257550"/>
          <p14:tracePt t="18427" x="4586288" y="3267075"/>
          <p14:tracePt t="18443" x="4581525" y="3281363"/>
          <p14:tracePt t="18460" x="4572000" y="3295650"/>
          <p14:tracePt t="18477" x="4548188" y="3319463"/>
          <p14:tracePt t="18477" x="4505325" y="3357563"/>
          <p14:tracePt t="18494" x="4452938" y="3405188"/>
          <p14:tracePt t="18510" x="4305300" y="3500438"/>
          <p14:tracePt t="18527" x="4267200" y="3524250"/>
          <p14:tracePt t="18543" x="4114800" y="3638550"/>
          <p14:tracePt t="18560" x="4076700" y="3652838"/>
          <p14:tracePt t="18578" x="4010025" y="3681413"/>
          <p14:tracePt t="18594" x="4000500" y="3681413"/>
          <p14:tracePt t="18611" x="3986213" y="3686175"/>
          <p14:tracePt t="18629" x="3981450" y="3686175"/>
          <p14:tracePt t="18661" x="3971925" y="3686175"/>
          <p14:tracePt t="18678" x="3952875" y="3690938"/>
          <p14:tracePt t="18694" x="3933825" y="3695700"/>
          <p14:tracePt t="18711" x="3852863" y="3705225"/>
          <p14:tracePt t="18728" x="3810000" y="3709988"/>
          <p14:tracePt t="18744" x="3757613" y="3709988"/>
          <p14:tracePt t="18761" x="3714750" y="3709988"/>
          <p14:tracePt t="18778" x="3676650" y="3709988"/>
          <p14:tracePt t="18812" x="3676650" y="3705225"/>
          <p14:tracePt t="18828" x="3676650" y="3700463"/>
          <p14:tracePt t="18845" x="3686175" y="3690938"/>
          <p14:tracePt t="18861" x="3690938" y="3681413"/>
          <p14:tracePt t="18878" x="3714750" y="3638550"/>
          <p14:tracePt t="18895" x="3729038" y="3614738"/>
          <p14:tracePt t="18911" x="3757613" y="3567113"/>
          <p14:tracePt t="18928" x="3771900" y="3557588"/>
          <p14:tracePt t="18945" x="3795713" y="3538538"/>
          <p14:tracePt t="18961" x="3814763" y="3524250"/>
          <p14:tracePt t="18978" x="3824288" y="3514725"/>
          <p14:tracePt t="18979" x="3833813" y="3514725"/>
          <p14:tracePt t="18994" x="3848100" y="3509963"/>
          <p14:tracePt t="19010" x="3857625" y="3509963"/>
          <p14:tracePt t="19028" x="3895725" y="3529013"/>
          <p14:tracePt t="19045" x="3929063" y="3557588"/>
          <p14:tracePt t="19061" x="3971925" y="3590925"/>
          <p14:tracePt t="19078" x="3990975" y="3609975"/>
          <p14:tracePt t="19095" x="4019550" y="3648075"/>
          <p14:tracePt t="19111" x="4029075" y="3662363"/>
          <p14:tracePt t="19128" x="4029075" y="3676650"/>
          <p14:tracePt t="19161" x="4019550" y="3686175"/>
          <p14:tracePt t="19178" x="4010025" y="3690938"/>
          <p14:tracePt t="19195" x="3976688" y="3695700"/>
          <p14:tracePt t="19212" x="3948113" y="3690938"/>
          <p14:tracePt t="19228" x="3924300" y="3676650"/>
          <p14:tracePt t="19245" x="3905250" y="3643313"/>
          <p14:tracePt t="19261" x="3890963" y="3571875"/>
          <p14:tracePt t="19278" x="3890963" y="3548063"/>
          <p14:tracePt t="19295" x="3900488" y="3486150"/>
          <p14:tracePt t="19311" x="3924300" y="3419475"/>
          <p14:tracePt t="19328" x="3948113" y="3352800"/>
          <p14:tracePt t="19345" x="3962400" y="3305175"/>
          <p14:tracePt t="19362" x="3995738" y="3190875"/>
          <p14:tracePt t="19378" x="4000500" y="3143250"/>
          <p14:tracePt t="19395" x="4005263" y="3090863"/>
          <p14:tracePt t="19395" x="4005263" y="3043238"/>
          <p14:tracePt t="19411" x="4005263" y="3000375"/>
          <p14:tracePt t="19428" x="4014788" y="2952750"/>
          <p14:tracePt t="19428" x="4019550" y="2895600"/>
          <p14:tracePt t="19445" x="4019550" y="2876550"/>
          <p14:tracePt t="19461" x="4029075" y="2819400"/>
          <p14:tracePt t="19478" x="4038600" y="2762250"/>
          <p14:tracePt t="19478" x="4048125" y="2724150"/>
          <p14:tracePt t="19495" x="4052888" y="2690813"/>
          <p14:tracePt t="19496" x="4052888" y="2681288"/>
          <p14:tracePt t="19511" x="4052888" y="2652713"/>
          <p14:tracePt t="19528" x="4052888" y="2643188"/>
          <p14:tracePt t="19545" x="4052888" y="2638425"/>
          <p14:tracePt t="19619" x="4052888" y="2643188"/>
          <p14:tracePt t="19642" x="4048125" y="2657475"/>
          <p14:tracePt t="19653" x="4043363" y="2667000"/>
          <p14:tracePt t="19664" x="4033838" y="2681288"/>
          <p14:tracePt t="19675" x="4019550" y="2695575"/>
          <p14:tracePt t="19687" x="4010025" y="2700338"/>
          <p14:tracePt t="19698" x="4005263" y="2700338"/>
          <p14:tracePt t="19710" x="3995738" y="2700338"/>
          <p14:tracePt t="19720" x="3986213" y="2690813"/>
          <p14:tracePt t="19731" x="3957638" y="2667000"/>
          <p14:tracePt t="19744" x="3943350" y="2647950"/>
          <p14:tracePt t="19760" x="3919538" y="2614613"/>
          <p14:tracePt t="19777" x="3867150" y="2543175"/>
          <p14:tracePt t="19793" x="3824288" y="2481263"/>
          <p14:tracePt t="19810" x="3781425" y="2390775"/>
          <p14:tracePt t="19827" x="3767138" y="2366963"/>
          <p14:tracePt t="19843" x="3743325" y="2305050"/>
          <p14:tracePt t="19860" x="3719513" y="2214563"/>
          <p14:tracePt t="19877" x="3719513" y="2195513"/>
          <p14:tracePt t="19894" x="3752850" y="2109788"/>
          <p14:tracePt t="19910" x="3810000" y="2047875"/>
          <p14:tracePt t="19927" x="3886200" y="1990725"/>
          <p14:tracePt t="19944" x="3929063" y="1971675"/>
          <p14:tracePt t="19961" x="4000500" y="1952625"/>
          <p14:tracePt t="19980" x="4019550" y="1957388"/>
          <p14:tracePt t="19994" x="4029075" y="1976438"/>
          <p14:tracePt t="20011" x="4043363" y="2043113"/>
          <p14:tracePt t="20027" x="4052888" y="2205038"/>
          <p14:tracePt t="20044" x="4052888" y="2238375"/>
          <p14:tracePt t="20061" x="4048125" y="2338388"/>
          <p14:tracePt t="20078" x="4038600" y="2381250"/>
          <p14:tracePt t="20094" x="4005263" y="2466975"/>
          <p14:tracePt t="20111" x="3995738" y="2490788"/>
          <p14:tracePt t="20129" x="3986213" y="2505075"/>
          <p14:tracePt t="20178" x="3990975" y="2495550"/>
          <p14:tracePt t="20196" x="4010025" y="2428875"/>
          <p14:tracePt t="20212" x="4024313" y="2395538"/>
          <p14:tracePt t="20228" x="4071938" y="2266950"/>
          <p14:tracePt t="20245" x="4090988" y="2224088"/>
          <p14:tracePt t="20262" x="4124325" y="2133600"/>
          <p14:tracePt t="20279" x="4133850" y="2100263"/>
          <p14:tracePt t="20295" x="4186238" y="1971675"/>
          <p14:tracePt t="20311" x="4195763" y="1957388"/>
          <p14:tracePt t="20329" x="4248150" y="1876425"/>
          <p14:tracePt t="20345" x="4329113" y="1771650"/>
          <p14:tracePt t="20362" x="4386263" y="1719263"/>
          <p14:tracePt t="20363" x="4400550" y="1700213"/>
          <p14:tracePt t="20379" x="4457700" y="1647825"/>
          <p14:tracePt t="20395" x="4529138" y="1590675"/>
          <p14:tracePt t="20396" x="4600575" y="1547813"/>
          <p14:tracePt t="20412" x="4672013" y="1509713"/>
          <p14:tracePt t="20428" x="4695825" y="1500188"/>
          <p14:tracePt t="20444" x="4757738" y="1471613"/>
          <p14:tracePt t="20444" x="4829175" y="1443038"/>
          <p14:tracePt t="20461" x="4881563" y="1419225"/>
          <p14:tracePt t="20478" x="4891088" y="1409700"/>
          <p14:tracePt t="20654" x="4891088" y="1414463"/>
          <p14:tracePt t="20688" x="4891088" y="1419225"/>
          <p14:tracePt t="20699" x="4886325" y="1423988"/>
          <p14:tracePt t="20710" x="4886325" y="1438275"/>
          <p14:tracePt t="20722" x="4872038" y="1481138"/>
          <p14:tracePt t="20733" x="4862513" y="1514475"/>
          <p14:tracePt t="20744" x="4795838" y="1614488"/>
          <p14:tracePt t="20755" x="4752975" y="1676400"/>
          <p14:tracePt t="20766" x="4662488" y="1776413"/>
          <p14:tracePt t="20778" x="4572000" y="1881188"/>
          <p14:tracePt t="20793" x="4533900" y="1924050"/>
          <p14:tracePt t="20810" x="4500563" y="1952625"/>
          <p14:tracePt t="20827" x="4433888" y="2000250"/>
          <p14:tracePt t="20843" x="4391025" y="2024063"/>
          <p14:tracePt t="20860" x="4324350" y="2057400"/>
          <p14:tracePt t="20877" x="4281488" y="2090738"/>
          <p14:tracePt t="20893" x="4233863" y="2133600"/>
          <p14:tracePt t="20910" x="4219575" y="2152650"/>
          <p14:tracePt t="20927" x="4181475" y="2200275"/>
          <p14:tracePt t="20944" x="4171950" y="2233613"/>
          <p14:tracePt t="20960" x="4181475" y="2252663"/>
          <p14:tracePt t="20978" x="4191000" y="2262188"/>
          <p14:tracePt t="20994" x="4257675" y="2295525"/>
          <p14:tracePt t="21010" x="4300538" y="2314575"/>
          <p14:tracePt t="21027" x="4386263" y="2357438"/>
          <p14:tracePt t="21044" x="4448175" y="2381250"/>
          <p14:tracePt t="21061" x="4543425" y="2428875"/>
          <p14:tracePt t="21077" x="4567238" y="2433638"/>
          <p14:tracePt t="21094" x="4657725" y="2476500"/>
          <p14:tracePt t="21111" x="4667250" y="2481263"/>
          <p14:tracePt t="21127" x="4672013" y="2481263"/>
          <p14:tracePt t="21144" x="4676775" y="2486025"/>
          <p14:tracePt t="21161" x="4676775" y="2490788"/>
          <p14:tracePt t="21971" x="4691063" y="2486025"/>
          <p14:tracePt t="21982" x="4700588" y="2481263"/>
          <p14:tracePt t="21993" x="4748213" y="2466975"/>
          <p14:tracePt t="22004" x="4795838" y="2457450"/>
          <p14:tracePt t="22015" x="4872038" y="2443163"/>
          <p14:tracePt t="22026" x="4967288" y="2424113"/>
          <p14:tracePt t="22038" x="5072063" y="2405063"/>
          <p14:tracePt t="22049" x="5172075" y="2386013"/>
          <p14:tracePt t="22061" x="5276850" y="2362200"/>
          <p14:tracePt t="22076" x="5462588" y="2314575"/>
          <p14:tracePt t="22093" x="5581650" y="2286000"/>
          <p14:tracePt t="22110" x="5691188" y="2262188"/>
          <p14:tracePt t="22127" x="5705475" y="2262188"/>
          <p14:tracePt t="22143" x="5710238" y="2262188"/>
          <p14:tracePt t="22218" x="5705475" y="2262188"/>
          <p14:tracePt t="22229" x="5705475" y="2266950"/>
          <p14:tracePt t="22240" x="5700713" y="2271713"/>
          <p14:tracePt t="22252" x="5691188" y="2276475"/>
          <p14:tracePt t="22263" x="5686425" y="2281238"/>
          <p14:tracePt t="22274" x="5657850" y="2290763"/>
          <p14:tracePt t="22287" x="5624513" y="2295525"/>
          <p14:tracePt t="22296" x="5548313" y="2314575"/>
          <p14:tracePt t="22310" x="5519738" y="2319338"/>
          <p14:tracePt t="22327" x="5472113" y="2328863"/>
          <p14:tracePt t="22343" x="5429250" y="2338388"/>
          <p14:tracePt t="22393" x="5438775" y="2333625"/>
          <p14:tracePt t="22410" x="5438775" y="2328863"/>
          <p14:tracePt t="22427" x="5438775" y="2324100"/>
          <p14:tracePt t="22477" x="5429250" y="2319338"/>
          <p14:tracePt t="22493" x="5414963" y="2314575"/>
          <p14:tracePt t="22510" x="5376863" y="2300288"/>
          <p14:tracePt t="22527" x="5338763" y="2281238"/>
          <p14:tracePt t="22543" x="5334000" y="2276475"/>
          <p14:tracePt t="22560" x="5295900" y="2243138"/>
          <p14:tracePt t="22560" x="5267325" y="2224088"/>
          <p14:tracePt t="22577" x="5229225" y="2176463"/>
          <p14:tracePt t="22594" x="5200650" y="2119313"/>
          <p14:tracePt t="22610" x="5195888" y="2095500"/>
          <p14:tracePt t="22627" x="5167313" y="1990725"/>
          <p14:tracePt t="22644" x="5162550" y="1957388"/>
          <p14:tracePt t="22661" x="5167313" y="1900238"/>
          <p14:tracePt t="22678" x="5181600" y="1876425"/>
          <p14:tracePt t="22694" x="5200650" y="1847850"/>
          <p14:tracePt t="22711" x="5224463" y="1833563"/>
          <p14:tracePt t="22728" x="5334000" y="1814513"/>
          <p14:tracePt t="22744" x="5410200" y="1814513"/>
          <p14:tracePt t="22762" x="5491163" y="1814513"/>
          <p14:tracePt t="22778" x="5576888" y="1814513"/>
          <p14:tracePt t="22795" x="5676900" y="1824038"/>
          <p14:tracePt t="22811" x="5686425" y="1824038"/>
          <p14:tracePt t="22828" x="5734050" y="1833563"/>
          <p14:tracePt t="22845" x="5748338" y="1838325"/>
          <p14:tracePt t="22861" x="5753100" y="1838325"/>
          <p14:tracePt t="22895" x="5757863" y="1843088"/>
          <p14:tracePt t="22912" x="5767388" y="1852613"/>
          <p14:tracePt t="22928" x="5781675" y="1866900"/>
          <p14:tracePt t="22945" x="5800725" y="1881188"/>
          <p14:tracePt t="22962" x="5819775" y="1895475"/>
          <p14:tracePt t="22979" x="5824538" y="1895475"/>
          <p14:tracePt t="22995" x="5829300" y="1895475"/>
          <p14:tracePt t="23011" x="5834063" y="1900238"/>
          <p14:tracePt t="23029" x="5838825" y="1909763"/>
          <p14:tracePt t="23045" x="5838825" y="1914525"/>
          <p14:tracePt t="23061" x="5843588" y="1933575"/>
          <p14:tracePt t="23078" x="5853113" y="1952625"/>
          <p14:tracePt t="23078" x="5853113" y="1962150"/>
          <p14:tracePt t="23095" x="5853113" y="1990725"/>
          <p14:tracePt t="23111" x="5853113" y="2019300"/>
          <p14:tracePt t="23111" x="5843588" y="2047875"/>
          <p14:tracePt t="23128" x="5838825" y="2057400"/>
          <p14:tracePt t="23145" x="5810250" y="2095500"/>
          <p14:tracePt t="23161" x="5786438" y="2124075"/>
          <p14:tracePt t="23178" x="5738813" y="2157413"/>
          <p14:tracePt t="23194" x="5729288" y="2162175"/>
          <p14:tracePt t="23211" x="5662613" y="2185988"/>
          <p14:tracePt t="23228" x="5643563" y="2190750"/>
          <p14:tracePt t="23245" x="5629275" y="2190750"/>
          <p14:tracePt t="23261" x="5619750" y="2185988"/>
          <p14:tracePt t="23278" x="5614988" y="2181225"/>
          <p14:tracePt t="23311" x="5614988" y="2176463"/>
          <p14:tracePt t="23815" x="5614988" y="2171700"/>
          <p14:tracePt t="23826" x="5624513" y="2157413"/>
          <p14:tracePt t="23838" x="5629275" y="2147888"/>
          <p14:tracePt t="23849" x="5643563" y="2124075"/>
          <p14:tracePt t="23861" x="5662613" y="2095500"/>
          <p14:tracePt t="23872" x="5695950" y="2047875"/>
          <p14:tracePt t="23883" x="5734050" y="2000250"/>
          <p14:tracePt t="23894" x="5762625" y="1966913"/>
          <p14:tracePt t="23905" x="5805488" y="1924050"/>
          <p14:tracePt t="23920" x="5867400" y="1871663"/>
          <p14:tracePt t="23937" x="5910263" y="1833563"/>
          <p14:tracePt t="23953" x="5948363" y="1785938"/>
          <p14:tracePt t="23970" x="5962650" y="1766888"/>
          <p14:tracePt t="23987" x="5981700" y="1747838"/>
          <p14:tracePt t="24004" x="5986463" y="1743075"/>
          <p14:tracePt t="24020" x="6000750" y="1724025"/>
          <p14:tracePt t="24037" x="6010275" y="1709738"/>
          <p14:tracePt t="24053" x="6029325" y="1690688"/>
          <p14:tracePt t="24070" x="6043613" y="1671638"/>
          <p14:tracePt t="24087" x="6067425" y="1643063"/>
          <p14:tracePt t="24103" x="6076950" y="1628775"/>
          <p14:tracePt t="24120" x="6086475" y="1619250"/>
          <p14:tracePt t="24137" x="6086475" y="1614488"/>
          <p14:tracePt t="24170" x="6086475" y="1609725"/>
          <p14:tracePt t="24209" x="6091238" y="1609725"/>
          <p14:tracePt t="26268" x="6096000" y="1609725"/>
          <p14:tracePt t="26279" x="6096000" y="1614488"/>
          <p14:tracePt t="26290" x="6105525" y="1619250"/>
          <p14:tracePt t="26302" x="6119813" y="1619250"/>
          <p14:tracePt t="26313" x="6153150" y="1619250"/>
          <p14:tracePt t="26324" x="6196013" y="1619250"/>
          <p14:tracePt t="26337" x="6205538" y="1624013"/>
          <p14:tracePt t="26346" x="6215063" y="1628775"/>
          <p14:tracePt t="26360" x="6224588" y="1638300"/>
          <p14:tracePt t="26393" x="6257925" y="1638300"/>
          <p14:tracePt t="26695" x="6262688" y="1638300"/>
          <p14:tracePt t="26718" x="6267450" y="1638300"/>
          <p14:tracePt t="26729" x="6272213" y="1638300"/>
          <p14:tracePt t="26740" x="6272213" y="1647825"/>
          <p14:tracePt t="26752" x="6272213" y="1657350"/>
          <p14:tracePt t="26763" x="6272213" y="1662113"/>
          <p14:tracePt t="26785" x="6272213" y="1666875"/>
          <p14:tracePt t="26796" x="6276975" y="1666875"/>
          <p14:tracePt t="26808" x="6276975" y="1671638"/>
          <p14:tracePt t="26842" x="6281738" y="1671638"/>
          <p14:tracePt t="26875" x="6286500" y="1671638"/>
          <p14:tracePt t="26898" x="6296025" y="1671638"/>
          <p14:tracePt t="26909" x="6300788" y="1671638"/>
          <p14:tracePt t="26920" x="6305550" y="1671638"/>
          <p14:tracePt t="26932" x="6310313" y="1671638"/>
          <p14:tracePt t="26942" x="6315075" y="1671638"/>
          <p14:tracePt t="29159" x="6315075" y="1676400"/>
          <p14:tracePt t="29204" x="6310313" y="1681163"/>
          <p14:tracePt t="29227" x="6315075" y="1681163"/>
          <p14:tracePt t="29238" x="6319838" y="1681163"/>
          <p14:tracePt t="29778" x="6329363" y="1681163"/>
          <p14:tracePt t="29789" x="6343650" y="1671638"/>
          <p14:tracePt t="29801" x="6367463" y="1671638"/>
          <p14:tracePt t="29812" x="6376988" y="1671638"/>
          <p14:tracePt t="29823" x="6400800" y="1671638"/>
          <p14:tracePt t="29834" x="6410325" y="1671638"/>
          <p14:tracePt t="29845" x="6424613" y="1662113"/>
          <p14:tracePt t="29856" x="6434138" y="1657350"/>
          <p14:tracePt t="29868" x="6462713" y="1657350"/>
          <p14:tracePt t="29879" x="6500813" y="1657350"/>
          <p14:tracePt t="29893" x="6557963" y="1647825"/>
          <p14:tracePt t="29910" x="6643688" y="1643063"/>
          <p14:tracePt t="29926" x="6810375" y="1628775"/>
          <p14:tracePt t="29943" x="6981825" y="1628775"/>
          <p14:tracePt t="29960" x="7334250" y="1638300"/>
          <p14:tracePt t="29977" x="7453313" y="1643063"/>
          <p14:tracePt t="29993" x="7686675" y="1643063"/>
          <p14:tracePt t="30014" x="7829550" y="1643063"/>
          <p14:tracePt t="30027" x="7843838" y="1643063"/>
          <p14:tracePt t="30043" x="7877175" y="1643063"/>
          <p14:tracePt t="30060" x="7915275" y="1647825"/>
          <p14:tracePt t="30077" x="7939088" y="1647825"/>
          <p14:tracePt t="30094" x="7981950" y="1647825"/>
          <p14:tracePt t="30110" x="8005763" y="1652588"/>
          <p14:tracePt t="30127" x="8105775" y="1657350"/>
          <p14:tracePt t="30144" x="8134350" y="1662113"/>
          <p14:tracePt t="30160" x="8272463" y="1676400"/>
          <p14:tracePt t="30177" x="8348663" y="1681163"/>
          <p14:tracePt t="30194" x="8434388" y="1700213"/>
          <p14:tracePt t="30210" x="8477250" y="1709738"/>
          <p14:tracePt t="30211" x="8572500" y="1738313"/>
          <p14:tracePt t="30228" x="8648700" y="1762125"/>
          <p14:tracePt t="30229" x="8715375" y="1800225"/>
          <p14:tracePt t="30244" x="8739188" y="1819275"/>
          <p14:tracePt t="30262" x="8782050" y="1862138"/>
          <p14:tracePt t="30278" x="8853488" y="1952625"/>
          <p14:tracePt t="30278" x="8886825" y="2009775"/>
          <p14:tracePt t="30295" x="8924925" y="2109788"/>
          <p14:tracePt t="30310" x="8939213" y="2162175"/>
          <p14:tracePt t="30311" x="8953500" y="2290763"/>
          <p14:tracePt t="30328" x="8953500" y="2424113"/>
          <p14:tracePt t="30344" x="8924925" y="2724150"/>
          <p14:tracePt t="30361" x="8896350" y="2886075"/>
          <p14:tracePt t="30378" x="8743950" y="3352800"/>
          <p14:tracePt t="30394" x="8658225" y="3690938"/>
          <p14:tracePt t="30412" x="8534400" y="4090988"/>
          <p14:tracePt t="30428" x="8382000" y="4462463"/>
          <p14:tracePt t="30445" x="8234363" y="4738688"/>
          <p14:tracePt t="30462" x="8172450" y="4819650"/>
          <p14:tracePt t="30479" x="8120063" y="4862513"/>
          <p14:tracePt t="30495" x="8096250" y="4872038"/>
          <p14:tracePt t="30511" x="8081963" y="4862513"/>
          <p14:tracePt t="30528" x="8067675" y="4843463"/>
          <p14:tracePt t="30545" x="7967663" y="4672013"/>
          <p14:tracePt t="30561" x="7920038" y="4572000"/>
          <p14:tracePt t="30578" x="7748588" y="4195763"/>
          <p14:tracePt t="30595" x="7662863" y="3952875"/>
          <p14:tracePt t="30612" x="7515225" y="3295650"/>
          <p14:tracePt t="30628" x="7500938" y="3200400"/>
          <p14:tracePt t="30644" x="7500938" y="2890838"/>
          <p14:tracePt t="30645" x="7577138" y="2557463"/>
          <p14:tracePt t="30661" x="7672388" y="2309813"/>
          <p14:tracePt t="30677" x="7758113" y="2124075"/>
          <p14:tracePt t="30694" x="7829550" y="1995488"/>
          <p14:tracePt t="30694" x="8062913" y="1666875"/>
          <p14:tracePt t="30711" x="8181975" y="1533525"/>
          <p14:tracePt t="30727" x="8539163" y="1200150"/>
          <p14:tracePt t="30745" x="8701088" y="1104900"/>
          <p14:tracePt t="30760" x="8991600" y="990600"/>
          <p14:tracePt t="30761" x="9139238" y="942975"/>
          <p14:tracePt t="30778" x="9139238" y="933450"/>
          <p14:tracePt t="30794" x="9139238" y="957263"/>
          <p14:tracePt t="30811" x="9139238" y="1019175"/>
          <p14:tracePt t="30828" x="9139238" y="1223963"/>
          <p14:tracePt t="30844" x="9139238" y="1257300"/>
          <p14:tracePt t="30861" x="9139238" y="1395413"/>
          <p14:tracePt t="30878" x="9139238" y="1481138"/>
          <p14:tracePt t="30895" x="9139238" y="1519238"/>
          <p14:tracePt t="30911" x="9139238" y="1524000"/>
          <p14:tracePt t="31228" x="9139238" y="1528763"/>
          <p14:tracePt t="31252" x="9086850" y="1552575"/>
          <p14:tracePt t="31263" x="9039225" y="1562100"/>
          <p14:tracePt t="31274" x="9020175" y="1562100"/>
          <p14:tracePt t="31286" x="8996363" y="1566863"/>
          <p14:tracePt t="31533" x="9001125" y="1571625"/>
          <p14:tracePt t="31555" x="9005888" y="1576388"/>
          <p14:tracePt t="31566" x="9010650" y="1585913"/>
          <p14:tracePt t="31578" x="9015413" y="1585913"/>
          <p14:tracePt t="31601" x="9020175" y="1585913"/>
          <p14:tracePt t="31612" x="9015413" y="1585913"/>
          <p14:tracePt t="31623" x="9015413" y="1590675"/>
          <p14:tracePt t="31656" x="9020175" y="1590675"/>
          <p14:tracePt t="31703" x="9020175" y="1595438"/>
          <p14:tracePt t="31724" x="9024938" y="1595438"/>
          <p14:tracePt t="31791" x="9024938" y="1600200"/>
          <p14:tracePt t="31814" x="9024938" y="1604963"/>
          <p14:tracePt t="31825" x="9020175" y="1614488"/>
          <p14:tracePt t="31836" x="9010650" y="1633538"/>
          <p14:tracePt t="31848" x="8996363" y="1647825"/>
          <p14:tracePt t="31859" x="8963025" y="1671638"/>
          <p14:tracePt t="31870" x="8958263" y="1676400"/>
          <p14:tracePt t="31881" x="8929688" y="1685925"/>
          <p14:tracePt t="31893" x="8915400" y="1690688"/>
          <p14:tracePt t="31906" x="8867775" y="1704975"/>
          <p14:tracePt t="31920" x="8843963" y="1709738"/>
          <p14:tracePt t="31936" x="8810625" y="1714500"/>
          <p14:tracePt t="31953" x="8743950" y="1719263"/>
          <p14:tracePt t="31970" x="8686800" y="1724025"/>
          <p14:tracePt t="31987" x="8653463" y="1724025"/>
          <p14:tracePt t="32006" x="8624888" y="1719263"/>
          <p14:tracePt t="32020" x="8615363" y="1714500"/>
          <p14:tracePt t="32037" x="8610600" y="1709738"/>
          <p14:tracePt t="32053" x="8601075" y="1690688"/>
          <p14:tracePt t="32070" x="8591550" y="1676400"/>
          <p14:tracePt t="32087" x="8577263" y="1628775"/>
          <p14:tracePt t="32103" x="8572500" y="1595438"/>
          <p14:tracePt t="32120" x="8567738" y="1528763"/>
          <p14:tracePt t="32137" x="8567738" y="1490663"/>
          <p14:tracePt t="32154" x="8577263" y="1452563"/>
          <p14:tracePt t="32170" x="8586788" y="1438275"/>
          <p14:tracePt t="32187" x="8610600" y="1428750"/>
          <p14:tracePt t="32204" x="8620125" y="1433513"/>
          <p14:tracePt t="32222" x="8820150" y="1547813"/>
          <p14:tracePt t="32237" x="8915400" y="1643063"/>
          <p14:tracePt t="32255" x="9024938" y="1762125"/>
          <p14:tracePt t="32271" x="9063038" y="1824038"/>
          <p14:tracePt t="32287" x="9053513" y="1928813"/>
          <p14:tracePt t="32306" x="9029700" y="1962150"/>
          <p14:tracePt t="32322" x="8924925" y="2047875"/>
          <p14:tracePt t="32338" x="8858250" y="2081213"/>
          <p14:tracePt t="32355" x="8763000" y="2124075"/>
          <p14:tracePt t="32372" x="8729663" y="2133600"/>
          <p14:tracePt t="32388" x="8705850" y="2138363"/>
          <p14:tracePt t="32534" x="8710613" y="2143125"/>
          <p14:tracePt t="32545" x="8710613" y="2147888"/>
          <p14:tracePt t="32556" x="8715375" y="2152650"/>
          <p14:tracePt t="32574" x="8724900" y="2185988"/>
          <p14:tracePt t="32579" x="8734425" y="2200275"/>
          <p14:tracePt t="32590" x="8763000" y="2286000"/>
          <p14:tracePt t="32603" x="8801100" y="2400300"/>
          <p14:tracePt t="32620" x="8872538" y="2595563"/>
          <p14:tracePt t="32637" x="8920163" y="2786063"/>
          <p14:tracePt t="32653" x="8967788" y="2971800"/>
          <p14:tracePt t="32670" x="9043988" y="3376613"/>
          <p14:tracePt t="32687" x="9058275" y="3567113"/>
          <p14:tracePt t="32703" x="9063038" y="3757613"/>
          <p14:tracePt t="32720" x="9053513" y="3833813"/>
          <p14:tracePt t="32737" x="9039225" y="3895725"/>
          <p14:tracePt t="32753" x="9024938" y="3924300"/>
          <p14:tracePt t="32770" x="9010650" y="3943350"/>
          <p14:tracePt t="32771" x="9001125" y="3952875"/>
          <p14:tracePt t="32787" x="8991600" y="3962400"/>
          <p14:tracePt t="32804" x="8982075" y="3971925"/>
          <p14:tracePt t="32820" x="8963025" y="3981450"/>
          <p14:tracePt t="32837" x="8953500" y="3981450"/>
          <p14:tracePt t="32854" x="8924925" y="3990975"/>
          <p14:tracePt t="32871" x="8910638" y="3995738"/>
          <p14:tracePt t="32887" x="8824913" y="4019550"/>
          <p14:tracePt t="32904" x="8791575" y="4024313"/>
          <p14:tracePt t="32920" x="8758238" y="4038600"/>
          <p14:tracePt t="32921" x="8720138" y="4057650"/>
          <p14:tracePt t="32937" x="8686800" y="4081463"/>
          <p14:tracePt t="32954" x="8653463" y="4110038"/>
          <p14:tracePt t="32971" x="8639175" y="4119563"/>
          <p14:tracePt t="33052" x="8639175" y="4114800"/>
          <p14:tracePt t="33086" x="8639175" y="4110038"/>
          <p14:tracePt t="33119" x="8643938" y="4110038"/>
          <p14:tracePt t="33130" x="8643938" y="4105275"/>
          <p14:tracePt t="33141" x="8648700" y="4100513"/>
          <p14:tracePt t="33164" x="8653463" y="4095750"/>
          <p14:tracePt t="33581" x="8653463" y="4100513"/>
          <p14:tracePt t="33593" x="8639175" y="4100513"/>
          <p14:tracePt t="33602" x="8605838" y="4110038"/>
          <p14:tracePt t="33615" x="8562975" y="4114800"/>
          <p14:tracePt t="33625" x="8453438" y="4124325"/>
          <p14:tracePt t="33637" x="8281988" y="4133850"/>
          <p14:tracePt t="33648" x="8162925" y="4138613"/>
          <p14:tracePt t="33660" x="8086725" y="4138613"/>
          <p14:tracePt t="33670" x="7796213" y="4138613"/>
          <p14:tracePt t="33686" x="7610475" y="4114800"/>
          <p14:tracePt t="33703" x="7434263" y="4086225"/>
          <p14:tracePt t="33720" x="7186613" y="4048125"/>
          <p14:tracePt t="33737" x="7081838" y="4029075"/>
          <p14:tracePt t="33753" x="6986588" y="4019550"/>
          <p14:tracePt t="33770" x="6962775" y="4010025"/>
          <p14:tracePt t="33787" x="6958013" y="4005263"/>
          <p14:tracePt t="33895" x="6958013" y="4000500"/>
          <p14:tracePt t="33929" x="6958013" y="3995738"/>
          <p14:tracePt t="34266" x="6958013" y="3990975"/>
          <p14:tracePt t="34301" x="6958013" y="3986213"/>
          <p14:tracePt t="34312" x="6962775" y="3981450"/>
          <p14:tracePt t="34345" x="6962775" y="3976688"/>
          <p14:tracePt t="34368" x="6962775" y="3971925"/>
          <p14:tracePt t="34379" x="6967538" y="3971925"/>
          <p14:tracePt t="34390" x="6967538" y="3967163"/>
          <p14:tracePt t="34402" x="6967538" y="3962400"/>
          <p14:tracePt t="34435" x="6967538" y="3957638"/>
          <p14:tracePt t="34458" x="6962775" y="3957638"/>
          <p14:tracePt t="34480" x="6962775" y="3952875"/>
          <p14:tracePt t="34514" x="6958013" y="3952875"/>
          <p14:tracePt t="34536" x="6948488" y="3952875"/>
          <p14:tracePt t="34559" x="6938963" y="3952875"/>
          <p14:tracePt t="34570" x="6929438" y="3948113"/>
          <p14:tracePt t="34593" x="6924675" y="3948113"/>
          <p14:tracePt t="34694" x="6919913" y="3943350"/>
          <p14:tracePt t="34705" x="6915150" y="3943350"/>
          <p14:tracePt t="34716" x="6905625" y="3943350"/>
          <p14:tracePt t="34728" x="6891338" y="3943350"/>
          <p14:tracePt t="34739" x="6886575" y="3943350"/>
          <p14:tracePt t="34750" x="6867525" y="3943350"/>
          <p14:tracePt t="34761" x="6843713" y="3943350"/>
          <p14:tracePt t="34773" x="6829425" y="3938588"/>
          <p14:tracePt t="34787" x="6819900" y="3938588"/>
          <p14:tracePt t="34803" x="6815138" y="3938588"/>
          <p14:tracePt t="35009" x="6810375" y="3943350"/>
          <p14:tracePt t="35043" x="6800850" y="3943350"/>
          <p14:tracePt t="35054" x="6786563" y="3943350"/>
          <p14:tracePt t="35065" x="6781800" y="3943350"/>
          <p14:tracePt t="35076" x="6777038" y="3943350"/>
          <p14:tracePt t="35088" x="6772275" y="3948113"/>
          <p14:tracePt t="35099" x="6767513" y="3948113"/>
          <p14:tracePt t="38744" x="6762750" y="3948113"/>
          <p14:tracePt t="38755" x="6738938" y="3948113"/>
          <p14:tracePt t="38770" x="6567488" y="3938588"/>
          <p14:tracePt t="38787" x="6257925" y="3929063"/>
          <p14:tracePt t="38806" x="4400550" y="3824288"/>
          <p14:tracePt t="38823" x="3681413" y="3748088"/>
          <p14:tracePt t="38838" x="3190875" y="3657600"/>
          <p14:tracePt t="38839" x="2562225" y="3524250"/>
          <p14:tracePt t="38855" x="2028825" y="3400425"/>
          <p14:tracePt t="38872" x="1133475" y="3171825"/>
          <p14:tracePt t="38872" x="385763" y="2947988"/>
          <p14:tracePt t="38889" x="138113" y="28622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Conclusion</a:t>
            </a:r>
            <a:endParaRPr/>
          </a:p>
        </p:txBody>
      </p:sp>
      <p:sp>
        <p:nvSpPr>
          <p:cNvPr id="213" name="Google Shape;213;p29"/>
          <p:cNvSpPr txBox="1">
            <a:spLocks noGrp="1"/>
          </p:cNvSpPr>
          <p:nvPr>
            <p:ph type="body" idx="1"/>
          </p:nvPr>
        </p:nvSpPr>
        <p:spPr>
          <a:xfrm>
            <a:off x="311700" y="1152475"/>
            <a:ext cx="5517600" cy="35106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zh-TW"/>
              <a:t>With RITnet_v3 pretrained weights and fine-tuning, we achieved an mIoU of 0.965 on the testing set.</a:t>
            </a:r>
            <a:endParaRPr/>
          </a:p>
          <a:p>
            <a:pPr marL="457200" lvl="0" indent="-342900" algn="l" rtl="0">
              <a:lnSpc>
                <a:spcPct val="100000"/>
              </a:lnSpc>
              <a:spcBef>
                <a:spcPts val="1000"/>
              </a:spcBef>
              <a:spcAft>
                <a:spcPts val="0"/>
              </a:spcAft>
              <a:buSzPts val="1800"/>
              <a:buChar char="●"/>
            </a:pPr>
            <a:r>
              <a:rPr lang="zh-TW"/>
              <a:t>With pretrained weights from MAE and sensible augmentation techniques, we achieved 0.950 on the leaderboard.</a:t>
            </a:r>
            <a:endParaRPr/>
          </a:p>
          <a:p>
            <a:pPr marL="457200" lvl="0" indent="-342900" algn="l" rtl="0">
              <a:lnSpc>
                <a:spcPct val="100000"/>
              </a:lnSpc>
              <a:spcBef>
                <a:spcPts val="1000"/>
              </a:spcBef>
              <a:spcAft>
                <a:spcPts val="0"/>
              </a:spcAft>
              <a:buSzPts val="1800"/>
              <a:buChar char="●"/>
            </a:pPr>
            <a:r>
              <a:rPr lang="zh-TW"/>
              <a:t>By applying suitable post-processing, we can detect some corner cases of the pupil existence based on the raw segmentation map.</a:t>
            </a:r>
            <a:endParaRPr/>
          </a:p>
        </p:txBody>
      </p:sp>
      <p:sp>
        <p:nvSpPr>
          <p:cNvPr id="214" name="Google Shape;21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1"/>
                </a:solidFill>
                <a:latin typeface="Proxima Nova"/>
                <a:ea typeface="Proxima Nova"/>
                <a:cs typeface="Proxima Nova"/>
                <a:sym typeface="Proxima Nova"/>
              </a:rPr>
              <a:t>11</a:t>
            </a:fld>
            <a:endParaRPr>
              <a:solidFill>
                <a:schemeClr val="dk1"/>
              </a:solidFill>
              <a:latin typeface="Proxima Nova"/>
              <a:ea typeface="Proxima Nova"/>
              <a:cs typeface="Proxima Nova"/>
              <a:sym typeface="Proxima Nova"/>
            </a:endParaRPr>
          </a:p>
        </p:txBody>
      </p:sp>
      <p:pic>
        <p:nvPicPr>
          <p:cNvPr id="215" name="Google Shape;215;p29"/>
          <p:cNvPicPr preferRelativeResize="0"/>
          <p:nvPr/>
        </p:nvPicPr>
        <p:blipFill>
          <a:blip r:embed="rId5">
            <a:alphaModFix/>
          </a:blip>
          <a:stretch>
            <a:fillRect/>
          </a:stretch>
        </p:blipFill>
        <p:spPr>
          <a:xfrm>
            <a:off x="6398700" y="1152475"/>
            <a:ext cx="2433600" cy="1823384"/>
          </a:xfrm>
          <a:prstGeom prst="rect">
            <a:avLst/>
          </a:prstGeom>
          <a:noFill/>
          <a:ln>
            <a:noFill/>
          </a:ln>
        </p:spPr>
      </p:pic>
      <p:pic>
        <p:nvPicPr>
          <p:cNvPr id="3" name="音訊 2">
            <a:hlinkClick r:id="" action="ppaction://media"/>
            <a:extLst>
              <a:ext uri="{FF2B5EF4-FFF2-40B4-BE49-F238E27FC236}">
                <a16:creationId xmlns:a16="http://schemas.microsoft.com/office/drawing/2014/main" id="{1ED5E4CA-F697-865A-3673-A4E0A2FB41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769"/>
    </mc:Choice>
    <mc:Fallback xmlns="">
      <p:transition spd="slow" advTm="55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zh-TW" sz="3600"/>
              <a:t>Q&amp;A</a:t>
            </a:r>
            <a:endParaRPr sz="3600"/>
          </a:p>
        </p:txBody>
      </p:sp>
      <p:sp>
        <p:nvSpPr>
          <p:cNvPr id="221" name="Google Shape;221;p30"/>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TW"/>
              <a:t>Thanks for your attention.</a:t>
            </a:r>
            <a:endParaRPr/>
          </a:p>
        </p:txBody>
      </p:sp>
      <p:sp>
        <p:nvSpPr>
          <p:cNvPr id="222" name="Google Shape;22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lt1"/>
                </a:solidFill>
              </a:rPr>
              <a:t>12</a:t>
            </a:fld>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6509"/>
    </mc:Choice>
    <mc:Fallback xmlns="">
      <p:transition spd="slow" advTm="650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Outline</a:t>
            </a:r>
            <a:endParaRPr/>
          </a:p>
        </p:txBody>
      </p:sp>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zh-TW"/>
              <a:t>Problem formulation</a:t>
            </a:r>
            <a:endParaRPr/>
          </a:p>
          <a:p>
            <a:pPr marL="457200" lvl="0" indent="-342900" algn="l" rtl="0">
              <a:lnSpc>
                <a:spcPct val="150000"/>
              </a:lnSpc>
              <a:spcBef>
                <a:spcPts val="0"/>
              </a:spcBef>
              <a:spcAft>
                <a:spcPts val="0"/>
              </a:spcAft>
              <a:buSzPts val="1800"/>
              <a:buChar char="●"/>
            </a:pPr>
            <a:r>
              <a:rPr lang="zh-TW"/>
              <a:t>Framework</a:t>
            </a:r>
            <a:endParaRPr/>
          </a:p>
          <a:p>
            <a:pPr marL="457200" lvl="0" indent="-342900" algn="l" rtl="0">
              <a:lnSpc>
                <a:spcPct val="150000"/>
              </a:lnSpc>
              <a:spcBef>
                <a:spcPts val="0"/>
              </a:spcBef>
              <a:spcAft>
                <a:spcPts val="0"/>
              </a:spcAft>
              <a:buSzPts val="1800"/>
              <a:buChar char="●"/>
            </a:pPr>
            <a:r>
              <a:rPr lang="zh-TW"/>
              <a:t>Related works</a:t>
            </a:r>
            <a:endParaRPr/>
          </a:p>
          <a:p>
            <a:pPr marL="457200" lvl="0" indent="-342900" algn="l" rtl="0">
              <a:lnSpc>
                <a:spcPct val="150000"/>
              </a:lnSpc>
              <a:spcBef>
                <a:spcPts val="0"/>
              </a:spcBef>
              <a:spcAft>
                <a:spcPts val="0"/>
              </a:spcAft>
              <a:buSzPts val="1800"/>
              <a:buChar char="●"/>
            </a:pPr>
            <a:r>
              <a:rPr lang="zh-TW"/>
              <a:t>Method</a:t>
            </a:r>
            <a:endParaRPr/>
          </a:p>
          <a:p>
            <a:pPr marL="457200" lvl="0" indent="-342900" algn="l" rtl="0">
              <a:lnSpc>
                <a:spcPct val="150000"/>
              </a:lnSpc>
              <a:spcBef>
                <a:spcPts val="0"/>
              </a:spcBef>
              <a:spcAft>
                <a:spcPts val="0"/>
              </a:spcAft>
              <a:buSzPts val="1800"/>
              <a:buChar char="●"/>
            </a:pPr>
            <a:r>
              <a:rPr lang="zh-TW"/>
              <a:t>Experiment</a:t>
            </a:r>
            <a:endParaRPr/>
          </a:p>
          <a:p>
            <a:pPr marL="457200" lvl="0" indent="-342900" algn="l" rtl="0">
              <a:lnSpc>
                <a:spcPct val="150000"/>
              </a:lnSpc>
              <a:spcBef>
                <a:spcPts val="0"/>
              </a:spcBef>
              <a:spcAft>
                <a:spcPts val="0"/>
              </a:spcAft>
              <a:buSzPts val="1800"/>
              <a:buChar char="●"/>
            </a:pPr>
            <a:r>
              <a:rPr lang="zh-TW"/>
              <a:t>Conclusion</a:t>
            </a:r>
            <a:endParaRPr/>
          </a:p>
        </p:txBody>
      </p:sp>
      <p:sp>
        <p:nvSpPr>
          <p:cNvPr id="68" name="Google Shape;6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1"/>
                </a:solidFill>
                <a:latin typeface="Proxima Nova"/>
                <a:ea typeface="Proxima Nova"/>
                <a:cs typeface="Proxima Nova"/>
                <a:sym typeface="Proxima Nova"/>
              </a:rPr>
              <a:t>2</a:t>
            </a:fld>
            <a:endParaRPr>
              <a:solidFill>
                <a:schemeClr val="dk1"/>
              </a:solidFill>
              <a:latin typeface="Proxima Nova"/>
              <a:ea typeface="Proxima Nova"/>
              <a:cs typeface="Proxima Nova"/>
              <a:sym typeface="Proxima Nova"/>
            </a:endParaRPr>
          </a:p>
        </p:txBody>
      </p:sp>
      <p:pic>
        <p:nvPicPr>
          <p:cNvPr id="3" name="音訊 2">
            <a:hlinkClick r:id="" action="ppaction://media"/>
            <a:extLst>
              <a:ext uri="{FF2B5EF4-FFF2-40B4-BE49-F238E27FC236}">
                <a16:creationId xmlns:a16="http://schemas.microsoft.com/office/drawing/2014/main" id="{2DEF4272-6A6A-9B0D-BED6-35F7172634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787"/>
    </mc:Choice>
    <mc:Fallback xmlns="">
      <p:transition spd="slow" advTm="15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TW" dirty="0"/>
              <a:t>Two goals</a:t>
            </a:r>
            <a:endParaRPr dirty="0"/>
          </a:p>
          <a:p>
            <a:pPr marL="914400" lvl="1" indent="-317500" algn="l" rtl="0">
              <a:spcBef>
                <a:spcPts val="0"/>
              </a:spcBef>
              <a:spcAft>
                <a:spcPts val="0"/>
              </a:spcAft>
              <a:buSzPts val="1400"/>
              <a:buChar char="○"/>
            </a:pPr>
            <a:r>
              <a:rPr lang="zh-TW" dirty="0"/>
              <a:t>Segment pupils in eye images</a:t>
            </a:r>
            <a:endParaRPr dirty="0"/>
          </a:p>
          <a:p>
            <a:pPr marL="914400" lvl="1" indent="-317500" algn="l" rtl="0">
              <a:spcBef>
                <a:spcPts val="0"/>
              </a:spcBef>
              <a:spcAft>
                <a:spcPts val="0"/>
              </a:spcAft>
              <a:buSzPts val="1400"/>
              <a:buChar char="○"/>
            </a:pPr>
            <a:r>
              <a:rPr lang="zh-TW" dirty="0"/>
              <a:t>Determine the existence of pupils</a:t>
            </a:r>
            <a:endParaRPr dirty="0"/>
          </a:p>
          <a:p>
            <a:pPr marL="457200" lvl="0" indent="-342900" algn="l" rtl="0">
              <a:spcBef>
                <a:spcPts val="1000"/>
              </a:spcBef>
              <a:spcAft>
                <a:spcPts val="0"/>
              </a:spcAft>
              <a:buSzPts val="1800"/>
              <a:buChar char="●"/>
            </a:pPr>
            <a:r>
              <a:rPr lang="zh-TW" dirty="0"/>
              <a:t>Our proposed solution</a:t>
            </a:r>
            <a:endParaRPr dirty="0"/>
          </a:p>
          <a:p>
            <a:pPr marL="914400" lvl="1" indent="-317500" algn="l" rtl="0">
              <a:spcBef>
                <a:spcPts val="0"/>
              </a:spcBef>
              <a:spcAft>
                <a:spcPts val="0"/>
              </a:spcAft>
              <a:buSzPts val="1400"/>
              <a:buChar char="○"/>
            </a:pPr>
            <a:r>
              <a:rPr lang="zh-TW" dirty="0"/>
              <a:t>Specialized semantic </a:t>
            </a:r>
            <a:r>
              <a:rPr lang="zh-TW" dirty="0">
                <a:solidFill>
                  <a:srgbClr val="FF0000"/>
                </a:solidFill>
              </a:rPr>
              <a:t>segmentation</a:t>
            </a:r>
            <a:r>
              <a:rPr lang="zh-TW" dirty="0"/>
              <a:t> task</a:t>
            </a:r>
            <a:endParaRPr dirty="0"/>
          </a:p>
          <a:p>
            <a:pPr marL="1371600" lvl="2" indent="-317500" algn="l" rtl="0">
              <a:spcBef>
                <a:spcPts val="0"/>
              </a:spcBef>
              <a:spcAft>
                <a:spcPts val="0"/>
              </a:spcAft>
              <a:buSzPts val="1400"/>
              <a:buChar char="■"/>
            </a:pPr>
            <a:r>
              <a:rPr lang="zh-TW" dirty="0"/>
              <a:t>The segmentation task requires the segmentation of the entire pupil, </a:t>
            </a:r>
            <a:r>
              <a:rPr lang="zh-TW" dirty="0">
                <a:solidFill>
                  <a:srgbClr val="FF0000"/>
                </a:solidFill>
              </a:rPr>
              <a:t>even when it is partially occluded</a:t>
            </a:r>
            <a:r>
              <a:rPr lang="zh-TW" dirty="0"/>
              <a:t>. To address this issue, specific loss functions are required to handle such cases.</a:t>
            </a:r>
            <a:endParaRPr dirty="0"/>
          </a:p>
          <a:p>
            <a:pPr marL="914400" lvl="1" indent="-317500" algn="l" rtl="0">
              <a:spcBef>
                <a:spcPts val="0"/>
              </a:spcBef>
              <a:spcAft>
                <a:spcPts val="0"/>
              </a:spcAft>
              <a:buSzPts val="1400"/>
              <a:buChar char="○"/>
            </a:pPr>
            <a:r>
              <a:rPr lang="zh-TW" dirty="0"/>
              <a:t>A two-class </a:t>
            </a:r>
            <a:r>
              <a:rPr lang="zh-TW" dirty="0">
                <a:solidFill>
                  <a:srgbClr val="FF0000"/>
                </a:solidFill>
              </a:rPr>
              <a:t>classification</a:t>
            </a:r>
            <a:r>
              <a:rPr lang="zh-TW" dirty="0"/>
              <a:t> task aimed at determining the presence pupils.</a:t>
            </a:r>
            <a:endParaRPr dirty="0"/>
          </a:p>
          <a:p>
            <a:pPr marL="1371600" lvl="2" indent="-317500" algn="l" rtl="0">
              <a:spcBef>
                <a:spcPts val="0"/>
              </a:spcBef>
              <a:spcAft>
                <a:spcPts val="0"/>
              </a:spcAft>
              <a:buSzPts val="1400"/>
              <a:buChar char="■"/>
            </a:pPr>
            <a:r>
              <a:rPr lang="zh-TW" dirty="0"/>
              <a:t>To address the issue of an </a:t>
            </a:r>
            <a:r>
              <a:rPr lang="zh-TW" dirty="0">
                <a:solidFill>
                  <a:srgbClr val="FF0000"/>
                </a:solidFill>
              </a:rPr>
              <a:t>imbalanced dataset</a:t>
            </a:r>
            <a:r>
              <a:rPr lang="zh-TW" dirty="0"/>
              <a:t>, we introduce Masked Autoencoder (MAE) as a </a:t>
            </a:r>
            <a:r>
              <a:rPr lang="zh-TW" dirty="0">
                <a:solidFill>
                  <a:srgbClr val="FF0000"/>
                </a:solidFill>
              </a:rPr>
              <a:t>self-supervised </a:t>
            </a:r>
            <a:r>
              <a:rPr lang="zh-TW" dirty="0"/>
              <a:t>training strategy. MAE enables the model to learn robust visual representations during pre-training.</a:t>
            </a:r>
            <a:endParaRPr dirty="0"/>
          </a:p>
        </p:txBody>
      </p:sp>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Problem formulation</a:t>
            </a:r>
            <a:endParaRPr/>
          </a:p>
          <a:p>
            <a:pPr marL="0" lvl="0" indent="0" algn="l" rtl="0">
              <a:spcBef>
                <a:spcPts val="0"/>
              </a:spcBef>
              <a:spcAft>
                <a:spcPts val="0"/>
              </a:spcAft>
              <a:buNone/>
            </a:pPr>
            <a:endParaRPr/>
          </a:p>
        </p:txBody>
      </p:sp>
      <p:sp>
        <p:nvSpPr>
          <p:cNvPr id="75" name="Google Shape;7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3</a:t>
            </a:fld>
            <a:endParaRPr/>
          </a:p>
        </p:txBody>
      </p:sp>
      <p:pic>
        <p:nvPicPr>
          <p:cNvPr id="40" name="音訊 39">
            <a:extLst>
              <a:ext uri="{FF2B5EF4-FFF2-40B4-BE49-F238E27FC236}">
                <a16:creationId xmlns:a16="http://schemas.microsoft.com/office/drawing/2014/main" id="{91BF3ED2-1578-6611-EC0F-4B00BD42B9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225"/>
    </mc:Choice>
    <mc:Fallback xmlns="">
      <p:transition spd="slow" advTm="51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extLst>
    <p:ext uri="{3A86A75C-4F4B-4683-9AE1-C65F6400EC91}">
      <p14:laserTraceLst xmlns:p14="http://schemas.microsoft.com/office/powerpoint/2010/main">
        <p14:tracePtLst>
          <p14:tracePt t="2008" x="623888" y="923925"/>
          <p14:tracePt t="2017" x="628650" y="928688"/>
          <p14:tracePt t="2030" x="633413" y="938213"/>
          <p14:tracePt t="2039" x="633413" y="947738"/>
          <p14:tracePt t="2051" x="638175" y="952500"/>
          <p14:tracePt t="2062" x="638175" y="957263"/>
          <p14:tracePt t="2073" x="638175" y="966788"/>
          <p14:tracePt t="2089" x="642938" y="976313"/>
          <p14:tracePt t="2106" x="647700" y="990600"/>
          <p14:tracePt t="2122" x="647700" y="1028700"/>
          <p14:tracePt t="2139" x="647700" y="1057275"/>
          <p14:tracePt t="2156" x="647700" y="1128713"/>
          <p14:tracePt t="2172" x="647700" y="1143000"/>
          <p14:tracePt t="2189" x="647700" y="1190625"/>
          <p14:tracePt t="2206" x="647700" y="1200150"/>
          <p14:tracePt t="2223" x="652463" y="1233488"/>
          <p14:tracePt t="2239" x="652463" y="1243013"/>
          <p14:tracePt t="2256" x="661988" y="1276350"/>
          <p14:tracePt t="2273" x="666750" y="1295400"/>
          <p14:tracePt t="2289" x="671513" y="1314450"/>
          <p14:tracePt t="2306" x="676275" y="1328738"/>
          <p14:tracePt t="2323" x="681038" y="1352550"/>
          <p14:tracePt t="2340" x="690563" y="1371600"/>
          <p14:tracePt t="2357" x="695325" y="1390650"/>
          <p14:tracePt t="2373" x="719138" y="1452563"/>
          <p14:tracePt t="2390" x="738188" y="1481138"/>
          <p14:tracePt t="2407" x="742950" y="1490663"/>
          <p14:tracePt t="2424" x="752475" y="1504950"/>
          <p14:tracePt t="2473" x="757238" y="1504950"/>
          <p14:tracePt t="2513" x="762000" y="1504950"/>
          <p14:tracePt t="2546" x="766763" y="1504950"/>
          <p14:tracePt t="2557" x="771525" y="1504950"/>
          <p14:tracePt t="2568" x="776288" y="1504950"/>
          <p14:tracePt t="2579" x="781050" y="1504950"/>
          <p14:tracePt t="2602" x="785813" y="1504950"/>
          <p14:tracePt t="4481" x="800100" y="1528763"/>
          <p14:tracePt t="4501" x="809625" y="1547813"/>
          <p14:tracePt t="4507" x="809625" y="1552575"/>
          <p14:tracePt t="4515" x="814388" y="1566863"/>
          <p14:tracePt t="4526" x="819150" y="1581150"/>
          <p14:tracePt t="4537" x="823913" y="1595438"/>
          <p14:tracePt t="4550" x="833438" y="1614488"/>
          <p14:tracePt t="4559" x="833438" y="1624013"/>
          <p14:tracePt t="4572" x="838200" y="1628775"/>
          <p14:tracePt t="4589" x="838200" y="1638300"/>
          <p14:tracePt t="4639" x="842963" y="1638300"/>
          <p14:tracePt t="4672" x="842963" y="1643063"/>
          <p14:tracePt t="4818" x="842963" y="1647825"/>
          <p14:tracePt t="4840" x="842963" y="1652588"/>
          <p14:tracePt t="4852" x="847725" y="1662113"/>
          <p14:tracePt t="4863" x="847725" y="1666875"/>
          <p14:tracePt t="4886" x="847725" y="1671638"/>
          <p14:tracePt t="4897" x="847725" y="1676400"/>
          <p14:tracePt t="4919" x="847725" y="1681163"/>
          <p14:tracePt t="9058" x="847725" y="1685925"/>
          <p14:tracePt t="9075" x="847725" y="1724025"/>
          <p14:tracePt t="9091" x="847725" y="1743075"/>
          <p14:tracePt t="9108" x="852488" y="1762125"/>
          <p14:tracePt t="9129" x="852488" y="1795463"/>
          <p14:tracePt t="9141" x="857250" y="1833563"/>
          <p14:tracePt t="9157" x="866775" y="1871663"/>
          <p14:tracePt t="9173" x="871538" y="1943100"/>
          <p14:tracePt t="9190" x="876300" y="1966913"/>
          <p14:tracePt t="9207" x="881063" y="1985963"/>
          <p14:tracePt t="9223" x="881063" y="1990725"/>
          <p14:tracePt t="9566" x="885825" y="1985963"/>
          <p14:tracePt t="9577" x="885825" y="1981200"/>
          <p14:tracePt t="9588" x="885825" y="1976438"/>
          <p14:tracePt t="9600" x="890588" y="1971675"/>
          <p14:tracePt t="9611" x="890588" y="1966913"/>
          <p14:tracePt t="11996" x="890588" y="1971675"/>
          <p14:tracePt t="12018" x="890588" y="1976438"/>
          <p14:tracePt t="12029" x="890588" y="1981200"/>
          <p14:tracePt t="12041" x="890588" y="1990725"/>
          <p14:tracePt t="12052" x="890588" y="2019300"/>
          <p14:tracePt t="12063" x="890588" y="2062163"/>
          <p14:tracePt t="12074" x="890588" y="2109788"/>
          <p14:tracePt t="12086" x="890588" y="2166938"/>
          <p14:tracePt t="12097" x="890588" y="2185988"/>
          <p14:tracePt t="12108" x="895350" y="2214563"/>
          <p14:tracePt t="12122" x="895350" y="2243138"/>
          <p14:tracePt t="12139" x="900113" y="2271713"/>
          <p14:tracePt t="12156" x="909638" y="2324100"/>
          <p14:tracePt t="12172" x="914400" y="2343150"/>
          <p14:tracePt t="12189" x="923925" y="2381250"/>
          <p14:tracePt t="12206" x="923925" y="2405063"/>
          <p14:tracePt t="12223" x="923925" y="2409825"/>
          <p14:tracePt t="12256" x="923925" y="2414588"/>
          <p14:tracePt t="12378" x="919163" y="2414588"/>
          <p14:tracePt t="12389" x="914400" y="2414588"/>
          <p14:tracePt t="12401" x="909638" y="2414588"/>
          <p14:tracePt t="12412" x="895350" y="2414588"/>
          <p14:tracePt t="12423" x="885825" y="2414588"/>
          <p14:tracePt t="12434" x="876300" y="2414588"/>
          <p14:tracePt t="12446" x="871538" y="2414588"/>
          <p14:tracePt t="12468" x="866775" y="2414588"/>
          <p14:tracePt t="12491" x="862013" y="2414588"/>
          <p14:tracePt t="12794" x="862013" y="2409825"/>
          <p14:tracePt t="12817" x="862013" y="2405063"/>
          <p14:tracePt t="12828" x="862013" y="2400300"/>
          <p14:tracePt t="12840" x="857250" y="2395538"/>
          <p14:tracePt t="12851" x="857250" y="2390775"/>
          <p14:tracePt t="12874" x="852488" y="2390775"/>
          <p14:tracePt t="12884" x="852488" y="2386013"/>
          <p14:tracePt t="13132" x="847725" y="2386013"/>
          <p14:tracePt t="13151" x="847725" y="2381250"/>
          <p14:tracePt t="13156" x="842963" y="2376488"/>
          <p14:tracePt t="13177" x="842963" y="2371725"/>
          <p14:tracePt t="13188" x="838200" y="2371725"/>
          <p14:tracePt t="16825" x="833438" y="2376488"/>
          <p14:tracePt t="16891" x="842963" y="2376488"/>
          <p14:tracePt t="16908" x="847725" y="2376488"/>
          <p14:tracePt t="16924" x="852488" y="2381250"/>
          <p14:tracePt t="16941" x="852488" y="2386013"/>
          <p14:tracePt t="16958" x="852488" y="2390775"/>
          <p14:tracePt t="16958" x="852488" y="2395538"/>
          <p14:tracePt t="16974" x="852488" y="2405063"/>
          <p14:tracePt t="16991" x="852488" y="2409825"/>
          <p14:tracePt t="17006" x="852488" y="2438400"/>
          <p14:tracePt t="17006" x="862013" y="2462213"/>
          <p14:tracePt t="17023" x="862013" y="2481263"/>
          <p14:tracePt t="17041" x="862013" y="2505075"/>
          <p14:tracePt t="17057" x="862013" y="2509838"/>
          <p14:tracePt t="17074" x="866775" y="2519363"/>
          <p14:tracePt t="17126" x="866775" y="2524125"/>
          <p14:tracePt t="17141" x="871538" y="2524125"/>
          <p14:tracePt t="17174" x="871538" y="2533650"/>
          <p14:tracePt t="17190" x="871538" y="2538413"/>
          <p14:tracePt t="17207" x="871538" y="2562225"/>
          <p14:tracePt t="17224" x="871538" y="2609850"/>
          <p14:tracePt t="17241" x="871538" y="2647950"/>
          <p14:tracePt t="17257" x="871538" y="2657475"/>
          <p14:tracePt t="17274" x="871538" y="2671763"/>
          <p14:tracePt t="17291" x="871538" y="2676525"/>
          <p14:tracePt t="22069" x="876300" y="2676525"/>
          <p14:tracePt t="22085" x="876300" y="2681288"/>
          <p14:tracePt t="22101" x="890588" y="2695575"/>
          <p14:tracePt t="22118" x="900113" y="2709863"/>
          <p14:tracePt t="22135" x="914400" y="2728913"/>
          <p14:tracePt t="22151" x="923925" y="2728913"/>
          <p14:tracePt t="22168" x="942975" y="2747963"/>
          <p14:tracePt t="22185" x="952500" y="2762250"/>
          <p14:tracePt t="22201" x="962025" y="2781300"/>
          <p14:tracePt t="22218" x="976313" y="2786063"/>
          <p14:tracePt t="22235" x="981075" y="2795588"/>
          <p14:tracePt t="22251" x="985838" y="2795588"/>
          <p14:tracePt t="22268" x="990600" y="2805113"/>
          <p14:tracePt t="22284" x="995363" y="2809875"/>
          <p14:tracePt t="22301" x="1009650" y="2819400"/>
          <p14:tracePt t="22302" x="1009650" y="2824163"/>
          <p14:tracePt t="22318" x="1019175" y="2828925"/>
          <p14:tracePt t="22336" x="1023938" y="2833688"/>
          <p14:tracePt t="22352" x="1033463" y="2833688"/>
          <p14:tracePt t="22384" x="1042988" y="2838450"/>
          <p14:tracePt t="22418" x="1047750" y="2838450"/>
          <p14:tracePt t="22451" x="1057275" y="2843213"/>
          <p14:tracePt t="22468" x="1066800" y="2847975"/>
          <p14:tracePt t="22485" x="1095375" y="2857500"/>
          <p14:tracePt t="22502" x="1104900" y="2857500"/>
          <p14:tracePt t="22518" x="1114425" y="2862263"/>
          <p14:tracePt t="22534" x="1123950" y="2867025"/>
          <p14:tracePt t="22551" x="1128713" y="2867025"/>
          <p14:tracePt t="31608" x="1128713" y="2838450"/>
          <p14:tracePt t="31625" x="1123950" y="2824163"/>
          <p14:tracePt t="31641" x="1119188" y="2814638"/>
          <p14:tracePt t="31658" x="1119188" y="2809875"/>
          <p14:tracePt t="31919" x="1119188" y="2814638"/>
          <p14:tracePt t="31942" x="1123950" y="2828925"/>
          <p14:tracePt t="31953" x="1133475" y="2871788"/>
          <p14:tracePt t="31964" x="1138238" y="2909888"/>
          <p14:tracePt t="31976" x="1152525" y="2967038"/>
          <p14:tracePt t="31987" x="1162050" y="2990850"/>
          <p14:tracePt t="31999" x="1176338" y="3057525"/>
          <p14:tracePt t="32009" x="1204913" y="3143250"/>
          <p14:tracePt t="32022" x="1223963" y="3219450"/>
          <p14:tracePt t="32033" x="1238250" y="3243263"/>
          <p14:tracePt t="32049" x="1247775" y="3295650"/>
          <p14:tracePt t="32066" x="1271588" y="3371850"/>
          <p14:tracePt t="32083" x="1271588" y="3400425"/>
          <p14:tracePt t="32099" x="1276350" y="3405188"/>
          <p14:tracePt t="32116" x="1276350" y="3419475"/>
          <p14:tracePt t="32116" x="1281113" y="3429000"/>
          <p14:tracePt t="32149" x="1281113" y="3433763"/>
          <p14:tracePt t="32291" x="1281113" y="3438525"/>
          <p14:tracePt t="32302" x="1281113" y="3448050"/>
          <p14:tracePt t="32313" x="1276350" y="3462338"/>
          <p14:tracePt t="32324" x="1271588" y="3481388"/>
          <p14:tracePt t="32336" x="1271588" y="3490913"/>
          <p14:tracePt t="32460" x="1271588" y="3495675"/>
          <p14:tracePt t="32494" x="1271588" y="3500438"/>
          <p14:tracePt t="32505" x="1271588" y="3505200"/>
          <p14:tracePt t="32516" x="1271588" y="3514725"/>
          <p14:tracePt t="32527" x="1271588" y="3519488"/>
          <p14:tracePt t="32549" x="1266825" y="3519488"/>
          <p14:tracePt t="32583" x="1266825" y="3524250"/>
          <p14:tracePt t="32606" x="1266825" y="3529013"/>
          <p14:tracePt t="32673" x="1266825" y="3538538"/>
          <p14:tracePt t="32696" x="1266825" y="3543300"/>
          <p14:tracePt t="32740" x="1266825" y="3548063"/>
          <p14:tracePt t="33044" x="1266825" y="3552825"/>
          <p14:tracePt t="33056" x="1266825" y="3562350"/>
          <p14:tracePt t="33069" x="1266825" y="3567113"/>
          <p14:tracePt t="33078" x="1266825" y="3571875"/>
          <p14:tracePt t="33101" x="1266825" y="3576638"/>
          <p14:tracePt t="50358" x="1214438" y="3567113"/>
          <p14:tracePt t="50375" x="452438" y="335280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Framework</a:t>
            </a:r>
            <a:endParaRPr/>
          </a:p>
        </p:txBody>
      </p:sp>
      <p:sp>
        <p:nvSpPr>
          <p:cNvPr id="88" name="Google Shape;8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t>4</a:t>
            </a:fld>
            <a:endParaRPr/>
          </a:p>
        </p:txBody>
      </p:sp>
      <p:pic>
        <p:nvPicPr>
          <p:cNvPr id="89" name="Google Shape;89;p17"/>
          <p:cNvPicPr preferRelativeResize="0"/>
          <p:nvPr/>
        </p:nvPicPr>
        <p:blipFill>
          <a:blip r:embed="rId5">
            <a:alphaModFix/>
          </a:blip>
          <a:stretch>
            <a:fillRect/>
          </a:stretch>
        </p:blipFill>
        <p:spPr>
          <a:xfrm>
            <a:off x="152400" y="1166888"/>
            <a:ext cx="8839204" cy="2809727"/>
          </a:xfrm>
          <a:prstGeom prst="rect">
            <a:avLst/>
          </a:prstGeom>
          <a:noFill/>
          <a:ln>
            <a:noFill/>
          </a:ln>
        </p:spPr>
      </p:pic>
      <p:pic>
        <p:nvPicPr>
          <p:cNvPr id="3" name="音訊 2">
            <a:hlinkClick r:id="" action="ppaction://media"/>
            <a:extLst>
              <a:ext uri="{FF2B5EF4-FFF2-40B4-BE49-F238E27FC236}">
                <a16:creationId xmlns:a16="http://schemas.microsoft.com/office/drawing/2014/main" id="{3A6F36D3-C702-9500-0D92-D01B6C6C2D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840"/>
    </mc:Choice>
    <mc:Fallback xmlns="">
      <p:transition spd="slow" advTm="51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Related work — segmentation</a:t>
            </a:r>
            <a:endParaRPr/>
          </a:p>
        </p:txBody>
      </p:sp>
      <p:sp>
        <p:nvSpPr>
          <p:cNvPr id="95" name="Google Shape;9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TW" dirty="0"/>
              <a:t>EllSeg: An Ellipse Segmentation Framework for Robust Gaze Tracking</a:t>
            </a:r>
            <a:endParaRPr dirty="0"/>
          </a:p>
          <a:p>
            <a:pPr marL="914400" lvl="1" indent="-317500" algn="l" rtl="0">
              <a:spcBef>
                <a:spcPts val="0"/>
              </a:spcBef>
              <a:spcAft>
                <a:spcPts val="0"/>
              </a:spcAft>
              <a:buSzPts val="1400"/>
              <a:buChar char="○"/>
            </a:pPr>
            <a:r>
              <a:rPr lang="zh-TW" dirty="0"/>
              <a:t>Author		Aayush K.Chaudhary, Rakshit Kothari, Manoj Acharya, </a:t>
            </a:r>
            <a:r>
              <a:rPr lang="zh-TW" i="1" dirty="0"/>
              <a:t>et.al.</a:t>
            </a:r>
            <a:endParaRPr i="1" dirty="0"/>
          </a:p>
          <a:p>
            <a:pPr marL="914400" lvl="1" indent="-317500" algn="l" rtl="0">
              <a:spcBef>
                <a:spcPts val="0"/>
              </a:spcBef>
              <a:spcAft>
                <a:spcPts val="0"/>
              </a:spcAft>
              <a:buSzPts val="1400"/>
              <a:buChar char="○"/>
            </a:pPr>
            <a:r>
              <a:rPr lang="zh-TW" dirty="0"/>
              <a:t>Jounal		2021 IEEE Transactions on VCG</a:t>
            </a:r>
            <a:endParaRPr dirty="0"/>
          </a:p>
          <a:p>
            <a:pPr marL="914400" lvl="1" indent="-317500" algn="l" rtl="0">
              <a:spcBef>
                <a:spcPts val="0"/>
              </a:spcBef>
              <a:spcAft>
                <a:spcPts val="0"/>
              </a:spcAft>
              <a:buSzPts val="1400"/>
              <a:buChar char="○"/>
            </a:pPr>
            <a:r>
              <a:rPr lang="zh-TW" dirty="0"/>
              <a:t>Affiliation		Rochester Institute of Technology, USA</a:t>
            </a:r>
            <a:endParaRPr dirty="0"/>
          </a:p>
          <a:p>
            <a:pPr marL="457200" lvl="0" indent="-342900" algn="l" rtl="0">
              <a:spcBef>
                <a:spcPts val="1000"/>
              </a:spcBef>
              <a:spcAft>
                <a:spcPts val="0"/>
              </a:spcAft>
              <a:buSzPts val="1800"/>
              <a:buChar char="●"/>
            </a:pPr>
            <a:r>
              <a:rPr lang="zh-TW" dirty="0"/>
              <a:t>EllSeg enables prediction of the pupil as </a:t>
            </a:r>
            <a:r>
              <a:rPr lang="zh-TW" dirty="0">
                <a:solidFill>
                  <a:srgbClr val="FF0000"/>
                </a:solidFill>
              </a:rPr>
              <a:t>full elliptical structures </a:t>
            </a:r>
            <a:r>
              <a:rPr lang="zh-TW" dirty="0"/>
              <a:t>despite the presence of occlusions. </a:t>
            </a:r>
            <a:endParaRPr dirty="0"/>
          </a:p>
        </p:txBody>
      </p:sp>
      <p:sp>
        <p:nvSpPr>
          <p:cNvPr id="96" name="Google Shape;9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1"/>
                </a:solidFill>
                <a:latin typeface="Proxima Nova"/>
                <a:ea typeface="Proxima Nova"/>
                <a:cs typeface="Proxima Nova"/>
                <a:sym typeface="Proxima Nova"/>
              </a:rPr>
              <a:t>5</a:t>
            </a:fld>
            <a:endParaRPr>
              <a:solidFill>
                <a:schemeClr val="dk1"/>
              </a:solidFill>
              <a:latin typeface="Proxima Nova"/>
              <a:ea typeface="Proxima Nova"/>
              <a:cs typeface="Proxima Nova"/>
              <a:sym typeface="Proxima Nova"/>
            </a:endParaRPr>
          </a:p>
        </p:txBody>
      </p:sp>
      <p:pic>
        <p:nvPicPr>
          <p:cNvPr id="4" name="音訊 3">
            <a:hlinkClick r:id="" action="ppaction://media"/>
            <a:extLst>
              <a:ext uri="{FF2B5EF4-FFF2-40B4-BE49-F238E27FC236}">
                <a16:creationId xmlns:a16="http://schemas.microsoft.com/office/drawing/2014/main" id="{A8102D90-DDDC-FAF1-8FDA-AFCEB38D43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797"/>
    </mc:Choice>
    <mc:Fallback xmlns="">
      <p:transition spd="slow" advTm="26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Related work — classification</a:t>
            </a:r>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TW"/>
              <a:t>Masked autoencoder (MAE)</a:t>
            </a:r>
            <a:endParaRPr/>
          </a:p>
          <a:p>
            <a:pPr marL="914400" lvl="1" indent="-317500" algn="l" rtl="0">
              <a:spcBef>
                <a:spcPts val="0"/>
              </a:spcBef>
              <a:spcAft>
                <a:spcPts val="0"/>
              </a:spcAft>
              <a:buSzPts val="1400"/>
              <a:buChar char="○"/>
            </a:pPr>
            <a:r>
              <a:rPr lang="zh-TW"/>
              <a:t>Author		Kaiming He, Xinlei Chen, </a:t>
            </a:r>
            <a:r>
              <a:rPr lang="zh-TW" i="1"/>
              <a:t>et.al.</a:t>
            </a:r>
            <a:endParaRPr i="1"/>
          </a:p>
          <a:p>
            <a:pPr marL="914400" lvl="1" indent="-317500" algn="l" rtl="0">
              <a:spcBef>
                <a:spcPts val="0"/>
              </a:spcBef>
              <a:spcAft>
                <a:spcPts val="0"/>
              </a:spcAft>
              <a:buSzPts val="1400"/>
              <a:buChar char="○"/>
            </a:pPr>
            <a:r>
              <a:rPr lang="zh-TW"/>
              <a:t>Conference 	2022 CVPR</a:t>
            </a:r>
            <a:endParaRPr/>
          </a:p>
          <a:p>
            <a:pPr marL="914400" lvl="1" indent="-317500" algn="l" rtl="0">
              <a:spcBef>
                <a:spcPts val="0"/>
              </a:spcBef>
              <a:spcAft>
                <a:spcPts val="0"/>
              </a:spcAft>
              <a:buSzPts val="1400"/>
              <a:buChar char="○"/>
            </a:pPr>
            <a:r>
              <a:rPr lang="zh-TW"/>
              <a:t>Affiliation		Facebook AI Research</a:t>
            </a:r>
            <a:endParaRPr/>
          </a:p>
          <a:p>
            <a:pPr marL="457200" lvl="0" indent="-342900" algn="l" rtl="0">
              <a:spcBef>
                <a:spcPts val="1000"/>
              </a:spcBef>
              <a:spcAft>
                <a:spcPts val="0"/>
              </a:spcAft>
              <a:buSzPts val="1800"/>
              <a:buChar char="●"/>
            </a:pPr>
            <a:r>
              <a:rPr lang="zh-TW"/>
              <a:t>MAE allows for learning high-capacity models that generalize well.</a:t>
            </a:r>
            <a:endParaRPr/>
          </a:p>
          <a:p>
            <a:pPr marL="457200" lvl="0" indent="-342900" algn="l" rtl="0">
              <a:spcBef>
                <a:spcPts val="0"/>
              </a:spcBef>
              <a:spcAft>
                <a:spcPts val="0"/>
              </a:spcAft>
              <a:buSzPts val="1800"/>
              <a:buChar char="●"/>
            </a:pPr>
            <a:r>
              <a:rPr lang="zh-TW"/>
              <a:t>Self-supervised learning has demonstrated its superiority in learning robust features, thereby enhancing knowledge transfer to downstream tasks.</a:t>
            </a:r>
            <a:endParaRPr/>
          </a:p>
        </p:txBody>
      </p:sp>
      <p:sp>
        <p:nvSpPr>
          <p:cNvPr id="103" name="Google Shape;10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1"/>
                </a:solidFill>
                <a:latin typeface="Proxima Nova"/>
                <a:ea typeface="Proxima Nova"/>
                <a:cs typeface="Proxima Nova"/>
                <a:sym typeface="Proxima Nova"/>
              </a:rPr>
              <a:t>6</a:t>
            </a:fld>
            <a:endParaRPr>
              <a:solidFill>
                <a:schemeClr val="dk1"/>
              </a:solidFill>
              <a:latin typeface="Proxima Nova"/>
              <a:ea typeface="Proxima Nova"/>
              <a:cs typeface="Proxima Nova"/>
              <a:sym typeface="Proxima Nova"/>
            </a:endParaRPr>
          </a:p>
        </p:txBody>
      </p:sp>
      <p:pic>
        <p:nvPicPr>
          <p:cNvPr id="104" name="Google Shape;104;p19"/>
          <p:cNvPicPr preferRelativeResize="0"/>
          <p:nvPr/>
        </p:nvPicPr>
        <p:blipFill>
          <a:blip r:embed="rId5">
            <a:alphaModFix/>
          </a:blip>
          <a:stretch>
            <a:fillRect/>
          </a:stretch>
        </p:blipFill>
        <p:spPr>
          <a:xfrm>
            <a:off x="5473725" y="445025"/>
            <a:ext cx="3358575" cy="1898126"/>
          </a:xfrm>
          <a:prstGeom prst="rect">
            <a:avLst/>
          </a:prstGeom>
          <a:noFill/>
          <a:ln>
            <a:noFill/>
          </a:ln>
        </p:spPr>
      </p:pic>
      <p:pic>
        <p:nvPicPr>
          <p:cNvPr id="16" name="音訊 15">
            <a:extLst>
              <a:ext uri="{FF2B5EF4-FFF2-40B4-BE49-F238E27FC236}">
                <a16:creationId xmlns:a16="http://schemas.microsoft.com/office/drawing/2014/main" id="{29F7FC7B-A83F-E32B-0E91-671AE197BD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823"/>
    </mc:Choice>
    <mc:Fallback>
      <p:transition spd="slow" advTm="42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880" x="481013" y="904875"/>
          <p14:tracePt t="909" x="485775" y="904875"/>
          <p14:tracePt t="915" x="495300" y="904875"/>
          <p14:tracePt t="926" x="504825" y="904875"/>
          <p14:tracePt t="937" x="523875" y="904875"/>
          <p14:tracePt t="949" x="547688" y="904875"/>
          <p14:tracePt t="960" x="561975" y="904875"/>
          <p14:tracePt t="971" x="600075" y="904875"/>
          <p14:tracePt t="985" x="638175" y="904875"/>
          <p14:tracePt t="1001" x="666750" y="904875"/>
          <p14:tracePt t="1019" x="709613" y="904875"/>
          <p14:tracePt t="1035" x="738188" y="904875"/>
          <p14:tracePt t="1052" x="785813" y="904875"/>
          <p14:tracePt t="1068" x="804863" y="904875"/>
          <p14:tracePt t="1085" x="847725" y="904875"/>
          <p14:tracePt t="1102" x="914400" y="904875"/>
          <p14:tracePt t="1119" x="1009650" y="904875"/>
          <p14:tracePt t="1135" x="1019175" y="904875"/>
          <p14:tracePt t="1153" x="1162050" y="900113"/>
          <p14:tracePt t="1168" x="1266825" y="900113"/>
          <p14:tracePt t="1185" x="1419225" y="900113"/>
          <p14:tracePt t="1202" x="1495425" y="900113"/>
          <p14:tracePt t="1218" x="1666875" y="900113"/>
          <p14:tracePt t="1219" x="1752600" y="900113"/>
          <p14:tracePt t="1235" x="1909763" y="890588"/>
          <p14:tracePt t="1252" x="1933575" y="890588"/>
          <p14:tracePt t="1269" x="2109788" y="890588"/>
          <p14:tracePt t="1286" x="2166938" y="895350"/>
          <p14:tracePt t="1302" x="2262188" y="900113"/>
          <p14:tracePt t="1319" x="2305050" y="900113"/>
          <p14:tracePt t="1335" x="2347913" y="900113"/>
          <p14:tracePt t="1336" x="2381250" y="904875"/>
          <p14:tracePt t="1353" x="2424113" y="904875"/>
          <p14:tracePt t="1369" x="2490788" y="909638"/>
          <p14:tracePt t="1386" x="2519363" y="909638"/>
          <p14:tracePt t="1403" x="2552700" y="909638"/>
          <p14:tracePt t="1419" x="2576513" y="909638"/>
          <p14:tracePt t="1435" x="2614613" y="909638"/>
          <p14:tracePt t="1452" x="2638425" y="909638"/>
          <p14:tracePt t="1469" x="2671763" y="909638"/>
          <p14:tracePt t="1486" x="2681288" y="909638"/>
          <p14:tracePt t="1504" x="2733675" y="909638"/>
          <p14:tracePt t="1520" x="2743200" y="909638"/>
          <p14:tracePt t="1538" x="2790825" y="909638"/>
          <p14:tracePt t="1553" x="2800350" y="909638"/>
          <p14:tracePt t="1569" x="2824163" y="909638"/>
          <p14:tracePt t="1586" x="2833688" y="909638"/>
          <p14:tracePt t="1603" x="2852738" y="909638"/>
          <p14:tracePt t="1619" x="2857500" y="909638"/>
          <p14:tracePt t="1637" x="2905125" y="909638"/>
          <p14:tracePt t="1653" x="2914650" y="909638"/>
          <p14:tracePt t="1671" x="2938463" y="909638"/>
          <p14:tracePt t="1687" x="2947988" y="909638"/>
          <p14:tracePt t="1704" x="2957513" y="909638"/>
          <p14:tracePt t="1995" x="2952750" y="909638"/>
          <p14:tracePt t="2017" x="2947988" y="909638"/>
          <p14:tracePt t="2028" x="2938463" y="909638"/>
          <p14:tracePt t="2040" x="2924175" y="909638"/>
          <p14:tracePt t="2051" x="2914650" y="909638"/>
          <p14:tracePt t="2062" x="2881313" y="909638"/>
          <p14:tracePt t="2073" x="2838450" y="919163"/>
          <p14:tracePt t="2085" x="2762250" y="928688"/>
          <p14:tracePt t="2096" x="2705100" y="942975"/>
          <p14:tracePt t="2107" x="2657475" y="957263"/>
          <p14:tracePt t="2119" x="2552700" y="990600"/>
          <p14:tracePt t="2135" x="2433638" y="1023938"/>
          <p14:tracePt t="2151" x="2338388" y="1047750"/>
          <p14:tracePt t="2168" x="2114550" y="1114425"/>
          <p14:tracePt t="2185" x="2005013" y="1157288"/>
          <p14:tracePt t="2202" x="1776413" y="1243013"/>
          <p14:tracePt t="2218" x="1743075" y="1257300"/>
          <p14:tracePt t="2235" x="1647825" y="1290638"/>
          <p14:tracePt t="2252" x="1590675" y="1309688"/>
          <p14:tracePt t="2269" x="1519238" y="1333500"/>
          <p14:tracePt t="2287" x="1490663" y="1338263"/>
          <p14:tracePt t="2301" x="1443038" y="1352550"/>
          <p14:tracePt t="2302" x="1419225" y="1357313"/>
          <p14:tracePt t="2318" x="1371600" y="1371600"/>
          <p14:tracePt t="2335" x="1309688" y="1390650"/>
          <p14:tracePt t="2352" x="1266825" y="1400175"/>
          <p14:tracePt t="2369" x="1104900" y="1438275"/>
          <p14:tracePt t="2385" x="1081088" y="1443038"/>
          <p14:tracePt t="2402" x="909638" y="1509713"/>
          <p14:tracePt t="2419" x="862013" y="1524000"/>
          <p14:tracePt t="2436" x="785813" y="1552575"/>
          <p14:tracePt t="2452" x="757238" y="1562100"/>
          <p14:tracePt t="2470" x="709613" y="1581150"/>
          <p14:tracePt t="2486" x="695325" y="1585913"/>
          <p14:tracePt t="2502" x="685800" y="1590675"/>
          <p14:tracePt t="2681" x="695325" y="1590675"/>
          <p14:tracePt t="2692" x="704850" y="1590675"/>
          <p14:tracePt t="2703" x="709613" y="1590675"/>
          <p14:tracePt t="2715" x="723900" y="1585913"/>
          <p14:tracePt t="2726" x="752475" y="1585913"/>
          <p14:tracePt t="2737" x="828675" y="1576388"/>
          <p14:tracePt t="2749" x="947738" y="1576388"/>
          <p14:tracePt t="2760" x="981075" y="1576388"/>
          <p14:tracePt t="2771" x="1047750" y="1576388"/>
          <p14:tracePt t="2785" x="1123950" y="1576388"/>
          <p14:tracePt t="2805" x="1200150" y="1576388"/>
          <p14:tracePt t="2818" x="1281113" y="1576388"/>
          <p14:tracePt t="2835" x="1366838" y="1576388"/>
          <p14:tracePt t="2853" x="1433513" y="1576388"/>
          <p14:tracePt t="2868" x="1447800" y="1581150"/>
          <p14:tracePt t="2885" x="1466850" y="1585913"/>
          <p14:tracePt t="2902" x="1471613" y="1585913"/>
          <p14:tracePt t="2918" x="1495425" y="1585913"/>
          <p14:tracePt t="2935" x="1533525" y="1585913"/>
          <p14:tracePt t="2952" x="1581150" y="1585913"/>
          <p14:tracePt t="2969" x="1624013" y="1581150"/>
          <p14:tracePt t="2986" x="1724025" y="1566863"/>
          <p14:tracePt t="3004" x="1785938" y="1562100"/>
          <p14:tracePt t="3020" x="1928813" y="1552575"/>
          <p14:tracePt t="3035" x="1947863" y="1552575"/>
          <p14:tracePt t="3052" x="2009775" y="1552575"/>
          <p14:tracePt t="3053" x="2066925" y="1552575"/>
          <p14:tracePt t="3069" x="2119313" y="1552575"/>
          <p14:tracePt t="3085" x="2166938" y="1557338"/>
          <p14:tracePt t="3102" x="2247900" y="1557338"/>
          <p14:tracePt t="3119" x="2262188" y="1557338"/>
          <p14:tracePt t="3136" x="2338388" y="1557338"/>
          <p14:tracePt t="3152" x="2352675" y="1557338"/>
          <p14:tracePt t="3169" x="2419350" y="1557338"/>
          <p14:tracePt t="3185" x="2452688" y="1557338"/>
          <p14:tracePt t="3202" x="2500313" y="1557338"/>
          <p14:tracePt t="3219" x="2505075" y="1557338"/>
          <p14:tracePt t="3236" x="2562225" y="1557338"/>
          <p14:tracePt t="3253" x="2571750" y="1557338"/>
          <p14:tracePt t="3269" x="2609850" y="1557338"/>
          <p14:tracePt t="3286" x="2643188" y="1562100"/>
          <p14:tracePt t="3302" x="2681288" y="1566863"/>
          <p14:tracePt t="3319" x="2690813" y="1566863"/>
          <p14:tracePt t="3337" x="2800350" y="1581150"/>
          <p14:tracePt t="3353" x="2833688" y="1585913"/>
          <p14:tracePt t="3370" x="2909888" y="1585913"/>
          <p14:tracePt t="3387" x="2952750" y="1585913"/>
          <p14:tracePt t="3404" x="2995613" y="1585913"/>
          <p14:tracePt t="3436" x="3000375" y="1585913"/>
          <p14:tracePt t="3626" x="3005138" y="1585913"/>
          <p14:tracePt t="3650" x="3005138" y="1581150"/>
          <p14:tracePt t="3671" x="3009900" y="1581150"/>
          <p14:tracePt t="3706" x="3009900" y="1576388"/>
          <p14:tracePt t="3718" x="3019425" y="1576388"/>
          <p14:tracePt t="3739" x="3024188" y="1576388"/>
          <p14:tracePt t="3751" x="3028950" y="1571625"/>
          <p14:tracePt t="3761" x="3043238" y="1571625"/>
          <p14:tracePt t="3772" x="3052763" y="1566863"/>
          <p14:tracePt t="3784" x="3071813" y="1566863"/>
          <p14:tracePt t="3795" x="3081338" y="1562100"/>
          <p14:tracePt t="3806" x="3105150" y="1557338"/>
          <p14:tracePt t="3818" x="3124200" y="1552575"/>
          <p14:tracePt t="3829" x="3162300" y="1543050"/>
          <p14:tracePt t="3840" x="3171825" y="1543050"/>
          <p14:tracePt t="3851" x="3195638" y="1543050"/>
          <p14:tracePt t="3868" x="3205163" y="1538288"/>
          <p14:tracePt t="3885" x="3224213" y="1538288"/>
          <p14:tracePt t="3885" x="3238500" y="1538288"/>
          <p14:tracePt t="3901" x="3243263" y="1538288"/>
          <p14:tracePt t="3918" x="3257550" y="1538288"/>
          <p14:tracePt t="3935" x="3281363" y="1538288"/>
          <p14:tracePt t="3952" x="3295650" y="1538288"/>
          <p14:tracePt t="5528" x="3290888" y="1538288"/>
          <p14:tracePt t="5548" x="3281363" y="1538288"/>
          <p14:tracePt t="5557" x="3252788" y="1538288"/>
          <p14:tracePt t="5562" x="3205163" y="1538288"/>
          <p14:tracePt t="5572" x="3138488" y="1543050"/>
          <p14:tracePt t="5585" x="3090863" y="1547813"/>
          <p14:tracePt t="5595" x="3014663" y="1552575"/>
          <p14:tracePt t="5606" x="2938463" y="1566863"/>
          <p14:tracePt t="5618" x="2843213" y="1576388"/>
          <p14:tracePt t="5635" x="2776538" y="1585913"/>
          <p14:tracePt t="5652" x="2681288" y="1604963"/>
          <p14:tracePt t="5668" x="2624138" y="1614488"/>
          <p14:tracePt t="5686" x="2543175" y="1633538"/>
          <p14:tracePt t="5701" x="2486025" y="1633538"/>
          <p14:tracePt t="5718" x="2457450" y="1633538"/>
          <p14:tracePt t="5735" x="2381250" y="1628775"/>
          <p14:tracePt t="5752" x="2362200" y="1628775"/>
          <p14:tracePt t="5768" x="2295525" y="1628775"/>
          <p14:tracePt t="5785" x="2252663" y="1628775"/>
          <p14:tracePt t="5802" x="2195513" y="1633538"/>
          <p14:tracePt t="5818" x="2128838" y="1633538"/>
          <p14:tracePt t="5835" x="2009775" y="1643063"/>
          <p14:tracePt t="5852" x="1971675" y="1647825"/>
          <p14:tracePt t="5869" x="1833563" y="1666875"/>
          <p14:tracePt t="5886" x="1781175" y="1671638"/>
          <p14:tracePt t="5902" x="1614488" y="1681163"/>
          <p14:tracePt t="5919" x="1600200" y="1681163"/>
          <p14:tracePt t="5935" x="1423988" y="1709738"/>
          <p14:tracePt t="5952" x="1366838" y="1719263"/>
          <p14:tracePt t="5969" x="1290638" y="1728788"/>
          <p14:tracePt t="5987" x="1214438" y="1738313"/>
          <p14:tracePt t="6005" x="985838" y="1747838"/>
          <p14:tracePt t="6021" x="966788" y="1752600"/>
          <p14:tracePt t="6036" x="862013" y="1762125"/>
          <p14:tracePt t="6052" x="809625" y="1766888"/>
          <p14:tracePt t="6069" x="757238" y="1766888"/>
          <p14:tracePt t="6085" x="714375" y="1766888"/>
          <p14:tracePt t="6103" x="666750" y="1766888"/>
          <p14:tracePt t="6103" x="619125" y="1766888"/>
          <p14:tracePt t="6119" x="600075" y="1766888"/>
          <p14:tracePt t="6136" x="528638" y="1766888"/>
          <p14:tracePt t="6152" x="471488" y="1766888"/>
          <p14:tracePt t="6169" x="404813" y="1766888"/>
          <p14:tracePt t="6186" x="400050" y="1766888"/>
          <p14:tracePt t="6203" x="385763" y="1766888"/>
          <p14:tracePt t="6349" x="390525" y="1762125"/>
          <p14:tracePt t="6360" x="404813" y="1757363"/>
          <p14:tracePt t="6371" x="414338" y="1747838"/>
          <p14:tracePt t="6383" x="428625" y="1738313"/>
          <p14:tracePt t="6394" x="442913" y="1733550"/>
          <p14:tracePt t="6405" x="447675" y="1728788"/>
          <p14:tracePt t="6418" x="452438" y="1728788"/>
          <p14:tracePt t="6439" x="461963" y="1724025"/>
          <p14:tracePt t="6516" x="466725" y="1724025"/>
          <p14:tracePt t="6551" x="471488" y="1724025"/>
          <p14:tracePt t="6607" x="476250" y="1724025"/>
          <p14:tracePt t="6641" x="481013" y="1719263"/>
          <p14:tracePt t="11672" x="485775" y="1719263"/>
          <p14:tracePt t="11688" x="495300" y="1714500"/>
          <p14:tracePt t="11705" x="538163" y="1695450"/>
          <p14:tracePt t="11706" x="690563" y="1643063"/>
          <p14:tracePt t="11721" x="819150" y="1614488"/>
          <p14:tracePt t="11737" x="1095375" y="1576388"/>
          <p14:tracePt t="11753" x="1457325" y="1562100"/>
          <p14:tracePt t="11769" x="1657350" y="1585913"/>
          <p14:tracePt t="11786" x="2209800" y="1633538"/>
          <p14:tracePt t="11802" x="2867025" y="1647825"/>
          <p14:tracePt t="11820" x="3662363" y="1624013"/>
          <p14:tracePt t="11835" x="3757613" y="1624013"/>
          <p14:tracePt t="11853" x="4410075" y="1624013"/>
          <p14:tracePt t="11870" x="4829175" y="1624013"/>
          <p14:tracePt t="11888" x="5124450" y="1609725"/>
          <p14:tracePt t="11903" x="5281613" y="1595438"/>
          <p14:tracePt t="11923" x="5519738" y="1562100"/>
          <p14:tracePt t="11936" x="5548313" y="1562100"/>
          <p14:tracePt t="11953" x="5576888" y="1552575"/>
          <p14:tracePt t="11969" x="5581650" y="1552575"/>
          <p14:tracePt t="11988" x="5591175" y="1552575"/>
          <p14:tracePt t="12004" x="5600700" y="1552575"/>
          <p14:tracePt t="12023" x="5610225" y="1552575"/>
          <p14:tracePt t="12053" x="5610225" y="1557338"/>
          <p14:tracePt t="12069" x="5614988" y="1571625"/>
          <p14:tracePt t="12086" x="5634038" y="1585913"/>
          <p14:tracePt t="12103" x="5657850" y="1595438"/>
          <p14:tracePt t="12104" x="5681663" y="1600200"/>
          <p14:tracePt t="12119" x="5724525" y="1609725"/>
          <p14:tracePt t="12136" x="5772150" y="1614488"/>
          <p14:tracePt t="12154" x="5886450" y="1619250"/>
          <p14:tracePt t="12170" x="5910263" y="1624013"/>
          <p14:tracePt t="12171" x="5953125" y="1628775"/>
          <p14:tracePt t="12187" x="5972175" y="1628775"/>
          <p14:tracePt t="12203" x="5995988" y="1633538"/>
          <p14:tracePt t="12220" x="6000750" y="1633538"/>
          <p14:tracePt t="12237" x="6010275" y="1638300"/>
          <p14:tracePt t="12270" x="6015038" y="1643063"/>
          <p14:tracePt t="12287" x="6019800" y="1643063"/>
          <p14:tracePt t="12304" x="6024563" y="1652588"/>
          <p14:tracePt t="12320" x="6029325" y="1662113"/>
          <p14:tracePt t="12337" x="6034088" y="1671638"/>
          <p14:tracePt t="12352" x="6038850" y="1676400"/>
          <p14:tracePt t="12369" x="6038850" y="1681163"/>
          <p14:tracePt t="12387" x="6038850" y="1685925"/>
          <p14:tracePt t="12404" x="6029325" y="1709738"/>
          <p14:tracePt t="12420" x="6024563" y="1719263"/>
          <p14:tracePt t="12437" x="6019800" y="1738313"/>
          <p14:tracePt t="12454" x="6015038" y="1743075"/>
          <p14:tracePt t="13784" x="6015038" y="1738313"/>
          <p14:tracePt t="13796" x="6019800" y="1738313"/>
          <p14:tracePt t="13830" x="6024563" y="1738313"/>
          <p14:tracePt t="13841" x="6024563" y="1733550"/>
          <p14:tracePt t="13852" x="6029325" y="1733550"/>
          <p14:tracePt t="13953" x="6029325" y="1738313"/>
          <p14:tracePt t="13988" x="6029325" y="1747838"/>
          <p14:tracePt t="14010" x="6029325" y="1757363"/>
          <p14:tracePt t="14021" x="6029325" y="1762125"/>
          <p14:tracePt t="14032" x="6029325" y="1766888"/>
          <p14:tracePt t="14044" x="6029325" y="1771650"/>
          <p14:tracePt t="14055" x="6034088" y="1781175"/>
          <p14:tracePt t="14068" x="6034088" y="1785938"/>
          <p14:tracePt t="14077" x="6038850" y="1790700"/>
          <p14:tracePt t="14089" x="6043613" y="1800225"/>
          <p14:tracePt t="14101" x="6053138" y="1809750"/>
          <p14:tracePt t="14118" x="6057900" y="1824038"/>
          <p14:tracePt t="14135" x="6076950" y="1847850"/>
          <p14:tracePt t="14152" x="6081713" y="1852613"/>
          <p14:tracePt t="14168" x="6086475" y="1857375"/>
          <p14:tracePt t="14202" x="6096000" y="1866900"/>
          <p14:tracePt t="14218" x="6100763" y="1871663"/>
          <p14:tracePt t="14235" x="6105525" y="1876425"/>
          <p14:tracePt t="14235" x="6115050" y="1885950"/>
          <p14:tracePt t="14252" x="6129338" y="1890713"/>
          <p14:tracePt t="14268" x="6138863" y="1900238"/>
          <p14:tracePt t="14285" x="6148388" y="1900238"/>
          <p14:tracePt t="14285" x="6162675" y="1914525"/>
          <p14:tracePt t="14302" x="6176963" y="1924050"/>
          <p14:tracePt t="14318" x="6210300" y="1938338"/>
          <p14:tracePt t="14335" x="6210300" y="1943100"/>
          <p14:tracePt t="14352" x="6243638" y="1952625"/>
          <p14:tracePt t="14369" x="6262688" y="1957388"/>
          <p14:tracePt t="14385" x="6296025" y="1966913"/>
          <p14:tracePt t="14403" x="6324600" y="1966913"/>
          <p14:tracePt t="14419" x="6353175" y="1971675"/>
          <p14:tracePt t="14436" x="6362700" y="1971675"/>
          <p14:tracePt t="14452" x="6424613" y="1966913"/>
          <p14:tracePt t="14469" x="6448425" y="1962150"/>
          <p14:tracePt t="14486" x="6457950" y="1962150"/>
          <p14:tracePt t="14503" x="6467475" y="1962150"/>
          <p14:tracePt t="14519" x="6486525" y="1962150"/>
          <p14:tracePt t="14537" x="6491288" y="1962150"/>
          <p14:tracePt t="14553" x="6519863" y="1962150"/>
          <p14:tracePt t="14571" x="6524625" y="1962150"/>
          <p14:tracePt t="14587" x="6543675" y="1957388"/>
          <p14:tracePt t="14621" x="6562725" y="1957388"/>
          <p14:tracePt t="14637" x="6581775" y="1952625"/>
          <p14:tracePt t="14654" x="6605588" y="1952625"/>
          <p14:tracePt t="14670" x="6624638" y="1952625"/>
          <p14:tracePt t="14687" x="6643688" y="1952625"/>
          <p14:tracePt t="14722" x="6657975" y="1952625"/>
          <p14:tracePt t="14756" x="6667500" y="1952625"/>
          <p14:tracePt t="14769" x="6677025" y="1952625"/>
          <p14:tracePt t="14785" x="6677025" y="1947863"/>
          <p14:tracePt t="15788" x="6681788" y="1947863"/>
          <p14:tracePt t="15810" x="6700838" y="1957388"/>
          <p14:tracePt t="15821" x="6734175" y="1962150"/>
          <p14:tracePt t="15833" x="6767513" y="1971675"/>
          <p14:tracePt t="15844" x="6791325" y="1976438"/>
          <p14:tracePt t="15855" x="6838950" y="1990725"/>
          <p14:tracePt t="15869" x="6896100" y="2009775"/>
          <p14:tracePt t="15877" x="6972300" y="2028825"/>
          <p14:tracePt t="15889" x="7000875" y="2043113"/>
          <p14:tracePt t="15901" x="7110413" y="2066925"/>
          <p14:tracePt t="15918" x="7172325" y="2071688"/>
          <p14:tracePt t="15935" x="7324725" y="2076450"/>
          <p14:tracePt t="15951" x="7348538" y="2081213"/>
          <p14:tracePt t="15968" x="7481888" y="2081213"/>
          <p14:tracePt t="15985" x="7553325" y="2081213"/>
          <p14:tracePt t="16003" x="7620000" y="2066925"/>
          <p14:tracePt t="16019" x="7662863" y="2062163"/>
          <p14:tracePt t="16035" x="7739063" y="2047875"/>
          <p14:tracePt t="16051" x="7772400" y="2043113"/>
          <p14:tracePt t="16068" x="7777163" y="2043113"/>
          <p14:tracePt t="16085" x="7815263" y="2038350"/>
          <p14:tracePt t="16102" x="7872413" y="2028825"/>
          <p14:tracePt t="16118" x="7934325" y="2009775"/>
          <p14:tracePt t="16135" x="7948613" y="2005013"/>
          <p14:tracePt t="16152" x="7991475" y="1981200"/>
          <p14:tracePt t="16168" x="8001000" y="1981200"/>
          <p14:tracePt t="16185" x="8020050" y="1971675"/>
          <p14:tracePt t="16202" x="8029575" y="1962150"/>
          <p14:tracePt t="16218" x="8034338" y="1957388"/>
          <p14:tracePt t="16235" x="8048625" y="1943100"/>
          <p14:tracePt t="16252" x="8067675" y="1928813"/>
          <p14:tracePt t="16268" x="8072438" y="1919288"/>
          <p14:tracePt t="16285" x="8081963" y="1905000"/>
          <p14:tracePt t="16302" x="8086725" y="1900238"/>
          <p14:tracePt t="16319" x="8091488" y="1890713"/>
          <p14:tracePt t="16352" x="8096250" y="1876425"/>
          <p14:tracePt t="16370" x="8096250" y="1871663"/>
          <p14:tracePt t="16418" x="8096250" y="1866900"/>
          <p14:tracePt t="16440" x="8096250" y="1862138"/>
          <p14:tracePt t="16453" x="8096250" y="1857375"/>
          <p14:tracePt t="16462" x="8096250" y="1852613"/>
          <p14:tracePt t="16485" x="8096250" y="1847850"/>
          <p14:tracePt t="16968" x="8096250" y="1843088"/>
          <p14:tracePt t="17003" x="8101013" y="1843088"/>
          <p14:tracePt t="17014" x="8105775" y="1843088"/>
          <p14:tracePt t="17025" x="8110538" y="1838325"/>
          <p14:tracePt t="17047" x="8120063" y="1833563"/>
          <p14:tracePt t="17058" x="8129588" y="1828800"/>
          <p14:tracePt t="17070" x="8143875" y="1824038"/>
          <p14:tracePt t="17093" x="8172450" y="1814513"/>
          <p14:tracePt t="17104" x="8181975" y="1809750"/>
          <p14:tracePt t="17115" x="8186738" y="1809750"/>
          <p14:tracePt t="17126" x="8191500" y="1804988"/>
          <p14:tracePt t="18757" x="8191500" y="1809750"/>
          <p14:tracePt t="18780" x="8191500" y="1819275"/>
          <p14:tracePt t="18791" x="8191500" y="1852613"/>
          <p14:tracePt t="18803" x="8181975" y="1919288"/>
          <p14:tracePt t="18814" x="8158163" y="1995488"/>
          <p14:tracePt t="18825" x="8148638" y="2019300"/>
          <p14:tracePt t="18836" x="8124825" y="2081213"/>
          <p14:tracePt t="18849" x="8101013" y="2124075"/>
          <p14:tracePt t="18859" x="8058150" y="2190750"/>
          <p14:tracePt t="18870" x="8024813" y="2228850"/>
          <p14:tracePt t="18885" x="8005763" y="2257425"/>
          <p14:tracePt t="18901" x="7953375" y="2305050"/>
          <p14:tracePt t="18918" x="7824788" y="2390775"/>
          <p14:tracePt t="18935" x="7805738" y="2400300"/>
          <p14:tracePt t="18951" x="7686675" y="2447925"/>
          <p14:tracePt t="18968" x="7581900" y="2476500"/>
          <p14:tracePt t="18986" x="7481888" y="2486025"/>
          <p14:tracePt t="19003" x="7396163" y="2490788"/>
          <p14:tracePt t="19019" x="7253288" y="2490788"/>
          <p14:tracePt t="19035" x="7205663" y="2481263"/>
          <p14:tracePt t="19051" x="7158038" y="2462213"/>
          <p14:tracePt t="19068" x="7119938" y="2438400"/>
          <p14:tracePt t="19085" x="7062788" y="2386013"/>
          <p14:tracePt t="19102" x="7048500" y="2371725"/>
          <p14:tracePt t="19118" x="7024688" y="2338388"/>
          <p14:tracePt t="19136" x="7019925" y="2314575"/>
          <p14:tracePt t="19152" x="7015163" y="2295525"/>
          <p14:tracePt t="19168" x="7015163" y="2286000"/>
          <p14:tracePt t="19186" x="7015163" y="2266950"/>
          <p14:tracePt t="19202" x="7019925" y="2257425"/>
          <p14:tracePt t="19219" x="7019925" y="2247900"/>
          <p14:tracePt t="19235" x="7024688" y="2238375"/>
          <p14:tracePt t="19236" x="7024688" y="2233613"/>
          <p14:tracePt t="19387" x="7024688" y="2228850"/>
          <p14:tracePt t="23790" x="7029450" y="2214563"/>
          <p14:tracePt t="23804" x="7029450" y="2209800"/>
          <p14:tracePt t="23822" x="7029450" y="2205038"/>
          <p14:tracePt t="24124" x="7005638" y="2185988"/>
          <p14:tracePt t="24135" x="6977063" y="2181225"/>
          <p14:tracePt t="24146" x="6958013" y="2181225"/>
          <p14:tracePt t="24157" x="6934200" y="2185988"/>
          <p14:tracePt t="24169" x="6915150" y="2190750"/>
          <p14:tracePt t="24180" x="6886575" y="2205038"/>
          <p14:tracePt t="24191" x="6872288" y="2209800"/>
          <p14:tracePt t="24202" x="6810375" y="2238375"/>
          <p14:tracePt t="24216" x="6743700" y="2276475"/>
          <p14:tracePt t="24232" x="6653213" y="2319338"/>
          <p14:tracePt t="24249" x="6376988" y="2386013"/>
          <p14:tracePt t="24266" x="6329363" y="2395538"/>
          <p14:tracePt t="24282" x="5957888" y="2405063"/>
          <p14:tracePt t="24299" x="5829300" y="2405063"/>
          <p14:tracePt t="24316" x="5534025" y="2405063"/>
          <p14:tracePt t="24332" x="5376863" y="2405063"/>
          <p14:tracePt t="24349" x="5143500" y="2409825"/>
          <p14:tracePt t="24368" x="5057775" y="2409825"/>
          <p14:tracePt t="24382" x="4872038" y="2428875"/>
          <p14:tracePt t="24399" x="4714875" y="2447925"/>
          <p14:tracePt t="24401" x="4638675" y="2457450"/>
          <p14:tracePt t="24416" x="4467225" y="2486025"/>
          <p14:tracePt t="24432" x="4391025" y="2495550"/>
          <p14:tracePt t="24434" x="4305300" y="2509838"/>
          <p14:tracePt t="24449" x="4100513" y="2524125"/>
          <p14:tracePt t="24466" x="3995738" y="2538413"/>
          <p14:tracePt t="24468" x="3876675" y="2543175"/>
          <p14:tracePt t="24485" x="3743325" y="2557463"/>
          <p14:tracePt t="24485" x="3600450" y="2571750"/>
          <p14:tracePt t="24499" x="3343275" y="2600325"/>
          <p14:tracePt t="24516" x="3238500" y="2614613"/>
          <p14:tracePt t="24532" x="3209925" y="2619375"/>
          <p14:tracePt t="24535" x="3024188" y="2643188"/>
          <p14:tracePt t="24549" x="2947988" y="2647950"/>
          <p14:tracePt t="24566" x="2862263" y="2657475"/>
          <p14:tracePt t="24568" x="2786063" y="2671763"/>
          <p14:tracePt t="24583" x="2643188" y="2690813"/>
          <p14:tracePt t="24599" x="2619375" y="2695575"/>
          <p14:tracePt t="24602" x="2552700" y="2719388"/>
          <p14:tracePt t="24616" x="2481263" y="2738438"/>
          <p14:tracePt t="24635" x="2338388" y="2776538"/>
          <p14:tracePt t="24649" x="2252663" y="2786063"/>
          <p14:tracePt t="24668" x="2133600" y="2790825"/>
          <p14:tracePt t="24685" x="2038350" y="2790825"/>
          <p14:tracePt t="24701" x="1814513" y="2771775"/>
          <p14:tracePt t="24716" x="1785938" y="2767013"/>
          <p14:tracePt t="24735" x="1624013" y="2743200"/>
          <p14:tracePt t="24749" x="1595438" y="2743200"/>
          <p14:tracePt t="24768" x="1423988" y="2728913"/>
          <p14:tracePt t="24783" x="1362075" y="2724150"/>
          <p14:tracePt t="24801" x="1262063" y="2719388"/>
          <p14:tracePt t="24816" x="1238250" y="2719388"/>
          <p14:tracePt t="24835" x="1114425" y="2709863"/>
          <p14:tracePt t="24851" x="1085850" y="2705100"/>
          <p14:tracePt t="24868" x="1076325" y="2705100"/>
          <p14:tracePt t="24869" x="1052513" y="2695575"/>
          <p14:tracePt t="24885" x="1023938" y="2690813"/>
          <p14:tracePt t="24901" x="995363" y="2681288"/>
          <p14:tracePt t="24902" x="966788" y="2676525"/>
          <p14:tracePt t="24918" x="957263" y="2671763"/>
          <p14:tracePt t="24935" x="928688" y="2671763"/>
          <p14:tracePt t="24936" x="895350" y="2662238"/>
          <p14:tracePt t="24952" x="857250" y="2652713"/>
          <p14:tracePt t="24970" x="847725" y="2647950"/>
          <p14:tracePt t="24971" x="842963" y="2647950"/>
          <p14:tracePt t="24985" x="828675" y="2643188"/>
          <p14:tracePt t="25002" x="804863" y="2638425"/>
          <p14:tracePt t="25003" x="800100" y="2638425"/>
          <p14:tracePt t="25020" x="790575" y="2638425"/>
          <p14:tracePt t="25049" x="785813" y="2638425"/>
          <p14:tracePt t="25052" x="781050" y="2633663"/>
          <p14:tracePt t="25066" x="776288" y="2633663"/>
          <p14:tracePt t="25083" x="762000" y="2628900"/>
          <p14:tracePt t="25101" x="757238" y="2628900"/>
          <p14:tracePt t="25118" x="752475" y="2628900"/>
          <p14:tracePt t="25133" x="742950" y="2628900"/>
          <p14:tracePt t="25152" x="695325" y="2624138"/>
          <p14:tracePt t="25168" x="671513" y="2619375"/>
          <p14:tracePt t="25185" x="633413" y="2609850"/>
          <p14:tracePt t="25218" x="628650" y="2609850"/>
          <p14:tracePt t="34173" x="628650" y="2614613"/>
          <p14:tracePt t="34188" x="623888" y="2614613"/>
          <p14:tracePt t="34204" x="623888" y="2619375"/>
          <p14:tracePt t="34205" x="623888" y="2624138"/>
          <p14:tracePt t="34220" x="623888" y="2628900"/>
          <p14:tracePt t="34237" x="623888" y="2633663"/>
          <p14:tracePt t="34253" x="623888" y="2643188"/>
          <p14:tracePt t="34254" x="623888" y="2652713"/>
          <p14:tracePt t="34270" x="619125" y="2662238"/>
          <p14:tracePt t="34286" x="614363" y="2681288"/>
          <p14:tracePt t="34302" x="614363" y="2686050"/>
          <p14:tracePt t="34320" x="614363" y="2705100"/>
          <p14:tracePt t="34335" x="609600" y="2714625"/>
          <p14:tracePt t="34352" x="609600" y="2724150"/>
          <p14:tracePt t="34369" x="604838" y="2738438"/>
          <p14:tracePt t="34387" x="600075" y="2781300"/>
          <p14:tracePt t="34403" x="595313" y="2790825"/>
          <p14:tracePt t="34419" x="595313" y="2824163"/>
          <p14:tracePt t="34436" x="590550" y="2833688"/>
          <p14:tracePt t="34452" x="590550" y="2847975"/>
          <p14:tracePt t="34470" x="590550" y="2852738"/>
          <p14:tracePt t="34486" x="590550" y="2876550"/>
          <p14:tracePt t="34503" x="590550" y="2881313"/>
          <p14:tracePt t="34520" x="590550" y="2895600"/>
          <p14:tracePt t="34537" x="585788" y="2900363"/>
          <p14:tracePt t="34554" x="585788" y="2905125"/>
          <p14:tracePt t="34587" x="585788" y="2909888"/>
          <p14:tracePt t="34599" x="585788" y="2914650"/>
          <p14:tracePt t="34621" x="581025" y="2919413"/>
          <p14:tracePt t="34636" x="581025" y="2924175"/>
          <p14:tracePt t="34643" x="581025" y="2928938"/>
          <p14:tracePt t="41055" x="595313" y="2919413"/>
          <p14:tracePt t="41070" x="619125" y="2909888"/>
          <p14:tracePt t="41156" x="619125" y="2905125"/>
          <p14:tracePt t="41179" x="614363" y="2900363"/>
          <p14:tracePt t="41190" x="595313" y="2890838"/>
          <p14:tracePt t="41201" x="581025" y="2886075"/>
          <p14:tracePt t="41213" x="495300" y="2843213"/>
          <p14:tracePt t="41224" x="409575" y="2790825"/>
          <p14:tracePt t="41235" x="138113" y="262413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Method</a:t>
            </a:r>
            <a:endParaRPr/>
          </a:p>
        </p:txBody>
      </p:sp>
      <p:sp>
        <p:nvSpPr>
          <p:cNvPr id="110" name="Google Shape;11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TW" dirty="0"/>
              <a:t>Segmentation</a:t>
            </a:r>
            <a:endParaRPr dirty="0"/>
          </a:p>
          <a:p>
            <a:pPr marL="914400" lvl="1" indent="-317500" algn="l" rtl="0">
              <a:spcBef>
                <a:spcPts val="0"/>
              </a:spcBef>
              <a:spcAft>
                <a:spcPts val="0"/>
              </a:spcAft>
              <a:buSzPts val="1400"/>
              <a:buChar char="○"/>
            </a:pPr>
            <a:r>
              <a:rPr lang="zh-TW" dirty="0"/>
              <a:t>Use RITnet_v3 pre-trained model of EllSeg on OpenEDS, NVGaze, RITEyes, LPW, Fuhl and PupilNet.</a:t>
            </a:r>
            <a:endParaRPr dirty="0"/>
          </a:p>
          <a:p>
            <a:pPr marL="914400" lvl="1" indent="-317500" algn="l" rtl="0">
              <a:spcBef>
                <a:spcPts val="0"/>
              </a:spcBef>
              <a:spcAft>
                <a:spcPts val="0"/>
              </a:spcAft>
              <a:buSzPts val="1400"/>
              <a:buChar char="○"/>
            </a:pPr>
            <a:r>
              <a:rPr lang="zh-TW" dirty="0"/>
              <a:t>Fine-tune RITnet_v3 on S1-S4 dataset.</a:t>
            </a:r>
            <a:endParaRPr dirty="0"/>
          </a:p>
          <a:p>
            <a:pPr marL="457200" lvl="0" indent="-342900" algn="l" rtl="0">
              <a:spcBef>
                <a:spcPts val="1000"/>
              </a:spcBef>
              <a:spcAft>
                <a:spcPts val="0"/>
              </a:spcAft>
              <a:buSzPts val="1800"/>
              <a:buChar char="●"/>
            </a:pPr>
            <a:r>
              <a:rPr lang="zh-TW" dirty="0"/>
              <a:t>Classification</a:t>
            </a:r>
            <a:endParaRPr dirty="0"/>
          </a:p>
          <a:p>
            <a:pPr marL="914400" lvl="1" indent="-317500" algn="l" rtl="0">
              <a:spcBef>
                <a:spcPts val="0"/>
              </a:spcBef>
              <a:spcAft>
                <a:spcPts val="0"/>
              </a:spcAft>
              <a:buSzPts val="1400"/>
              <a:buChar char="○"/>
            </a:pPr>
            <a:r>
              <a:rPr lang="zh-TW" dirty="0"/>
              <a:t>Use MAE pre-trained model </a:t>
            </a:r>
            <a:br>
              <a:rPr lang="zh-TW" dirty="0"/>
            </a:br>
            <a:r>
              <a:rPr lang="zh-TW" dirty="0"/>
              <a:t>on ImageNet-1k.</a:t>
            </a:r>
            <a:endParaRPr dirty="0"/>
          </a:p>
          <a:p>
            <a:pPr marL="914400" lvl="1" indent="-317500" algn="l" rtl="0">
              <a:spcBef>
                <a:spcPts val="0"/>
              </a:spcBef>
              <a:spcAft>
                <a:spcPts val="0"/>
              </a:spcAft>
              <a:buSzPts val="1400"/>
              <a:buChar char="○"/>
            </a:pPr>
            <a:r>
              <a:rPr lang="zh-TW" dirty="0"/>
              <a:t>Random augmentation</a:t>
            </a:r>
            <a:endParaRPr dirty="0"/>
          </a:p>
          <a:p>
            <a:pPr marL="1371600" lvl="2" indent="-317500" algn="l" rtl="0">
              <a:spcBef>
                <a:spcPts val="0"/>
              </a:spcBef>
              <a:spcAft>
                <a:spcPts val="0"/>
              </a:spcAft>
              <a:buSzPts val="1400"/>
              <a:buChar char="■"/>
            </a:pPr>
            <a:r>
              <a:rPr lang="zh-TW" dirty="0"/>
              <a:t>Perspective warping</a:t>
            </a:r>
            <a:endParaRPr dirty="0"/>
          </a:p>
          <a:p>
            <a:pPr marL="1371600" lvl="2" indent="-317500" algn="l" rtl="0">
              <a:spcBef>
                <a:spcPts val="0"/>
              </a:spcBef>
              <a:spcAft>
                <a:spcPts val="0"/>
              </a:spcAft>
              <a:buSzPts val="1400"/>
              <a:buChar char="■"/>
            </a:pPr>
            <a:r>
              <a:rPr lang="zh-TW" dirty="0"/>
              <a:t>Brightness</a:t>
            </a:r>
            <a:endParaRPr dirty="0"/>
          </a:p>
          <a:p>
            <a:pPr marL="1371600" lvl="2" indent="-317500" algn="l" rtl="0">
              <a:spcBef>
                <a:spcPts val="0"/>
              </a:spcBef>
              <a:spcAft>
                <a:spcPts val="0"/>
              </a:spcAft>
              <a:buSzPts val="1400"/>
              <a:buChar char="■"/>
            </a:pPr>
            <a:r>
              <a:rPr lang="zh-TW" dirty="0"/>
              <a:t>Horizontal flipping</a:t>
            </a:r>
            <a:endParaRPr dirty="0"/>
          </a:p>
        </p:txBody>
      </p:sp>
      <p:sp>
        <p:nvSpPr>
          <p:cNvPr id="111" name="Google Shape;11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1"/>
                </a:solidFill>
                <a:latin typeface="Proxima Nova"/>
                <a:ea typeface="Proxima Nova"/>
                <a:cs typeface="Proxima Nova"/>
                <a:sym typeface="Proxima Nova"/>
              </a:rPr>
              <a:t>7</a:t>
            </a:fld>
            <a:endParaRPr>
              <a:solidFill>
                <a:schemeClr val="dk1"/>
              </a:solidFill>
              <a:latin typeface="Proxima Nova"/>
              <a:ea typeface="Proxima Nova"/>
              <a:cs typeface="Proxima Nova"/>
              <a:sym typeface="Proxima Nova"/>
            </a:endParaRPr>
          </a:p>
        </p:txBody>
      </p:sp>
      <p:pic>
        <p:nvPicPr>
          <p:cNvPr id="112" name="Google Shape;112;p20"/>
          <p:cNvPicPr preferRelativeResize="0"/>
          <p:nvPr/>
        </p:nvPicPr>
        <p:blipFill>
          <a:blip r:embed="rId5">
            <a:alphaModFix/>
          </a:blip>
          <a:stretch>
            <a:fillRect/>
          </a:stretch>
        </p:blipFill>
        <p:spPr>
          <a:xfrm>
            <a:off x="4164825" y="2314575"/>
            <a:ext cx="4383826" cy="1044644"/>
          </a:xfrm>
          <a:prstGeom prst="rect">
            <a:avLst/>
          </a:prstGeom>
          <a:noFill/>
          <a:ln>
            <a:noFill/>
          </a:ln>
        </p:spPr>
      </p:pic>
      <p:pic>
        <p:nvPicPr>
          <p:cNvPr id="113" name="Google Shape;113;p20"/>
          <p:cNvPicPr preferRelativeResize="0"/>
          <p:nvPr/>
        </p:nvPicPr>
        <p:blipFill>
          <a:blip r:embed="rId6">
            <a:alphaModFix/>
          </a:blip>
          <a:stretch>
            <a:fillRect/>
          </a:stretch>
        </p:blipFill>
        <p:spPr>
          <a:xfrm>
            <a:off x="4164860" y="3524231"/>
            <a:ext cx="4383761" cy="1044644"/>
          </a:xfrm>
          <a:prstGeom prst="rect">
            <a:avLst/>
          </a:prstGeom>
          <a:noFill/>
          <a:ln>
            <a:noFill/>
          </a:ln>
        </p:spPr>
      </p:pic>
      <p:sp>
        <p:nvSpPr>
          <p:cNvPr id="114" name="Google Shape;114;p20"/>
          <p:cNvSpPr txBox="1"/>
          <p:nvPr/>
        </p:nvSpPr>
        <p:spPr>
          <a:xfrm>
            <a:off x="4114725" y="2285675"/>
            <a:ext cx="938400" cy="1077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700">
                <a:solidFill>
                  <a:schemeClr val="accent3"/>
                </a:solidFill>
                <a:latin typeface="Proxima Nova"/>
                <a:ea typeface="Proxima Nova"/>
                <a:cs typeface="Proxima Nova"/>
                <a:sym typeface="Proxima Nova"/>
              </a:rPr>
              <a:t>original</a:t>
            </a:r>
            <a:endParaRPr sz="700">
              <a:solidFill>
                <a:schemeClr val="accent3"/>
              </a:solidFill>
              <a:latin typeface="Proxima Nova"/>
              <a:ea typeface="Proxima Nova"/>
              <a:cs typeface="Proxima Nova"/>
              <a:sym typeface="Proxima Nova"/>
            </a:endParaRPr>
          </a:p>
        </p:txBody>
      </p:sp>
      <p:sp>
        <p:nvSpPr>
          <p:cNvPr id="115" name="Google Shape;115;p20"/>
          <p:cNvSpPr txBox="1"/>
          <p:nvPr/>
        </p:nvSpPr>
        <p:spPr>
          <a:xfrm>
            <a:off x="5243425" y="2285675"/>
            <a:ext cx="938400" cy="1077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700">
                <a:solidFill>
                  <a:schemeClr val="accent3"/>
                </a:solidFill>
                <a:latin typeface="Proxima Nova"/>
                <a:ea typeface="Proxima Nova"/>
                <a:cs typeface="Proxima Nova"/>
                <a:sym typeface="Proxima Nova"/>
              </a:rPr>
              <a:t>masked</a:t>
            </a:r>
            <a:endParaRPr sz="700">
              <a:solidFill>
                <a:schemeClr val="accent3"/>
              </a:solidFill>
              <a:latin typeface="Proxima Nova"/>
              <a:ea typeface="Proxima Nova"/>
              <a:cs typeface="Proxima Nova"/>
              <a:sym typeface="Proxima Nova"/>
            </a:endParaRPr>
          </a:p>
        </p:txBody>
      </p:sp>
      <p:sp>
        <p:nvSpPr>
          <p:cNvPr id="116" name="Google Shape;116;p20"/>
          <p:cNvSpPr txBox="1"/>
          <p:nvPr/>
        </p:nvSpPr>
        <p:spPr>
          <a:xfrm>
            <a:off x="6372125" y="2285675"/>
            <a:ext cx="938400" cy="1077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700">
                <a:solidFill>
                  <a:schemeClr val="accent3"/>
                </a:solidFill>
                <a:latin typeface="Proxima Nova"/>
                <a:ea typeface="Proxima Nova"/>
                <a:cs typeface="Proxima Nova"/>
                <a:sym typeface="Proxima Nova"/>
              </a:rPr>
              <a:t>reconstruction</a:t>
            </a:r>
            <a:endParaRPr sz="700">
              <a:solidFill>
                <a:schemeClr val="accent3"/>
              </a:solidFill>
              <a:latin typeface="Proxima Nova"/>
              <a:ea typeface="Proxima Nova"/>
              <a:cs typeface="Proxima Nova"/>
              <a:sym typeface="Proxima Nova"/>
            </a:endParaRPr>
          </a:p>
        </p:txBody>
      </p:sp>
      <p:sp>
        <p:nvSpPr>
          <p:cNvPr id="117" name="Google Shape;117;p20"/>
          <p:cNvSpPr txBox="1"/>
          <p:nvPr/>
        </p:nvSpPr>
        <p:spPr>
          <a:xfrm>
            <a:off x="7500825" y="2285675"/>
            <a:ext cx="938400" cy="1077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700">
                <a:solidFill>
                  <a:schemeClr val="accent3"/>
                </a:solidFill>
                <a:latin typeface="Proxima Nova"/>
                <a:ea typeface="Proxima Nova"/>
                <a:cs typeface="Proxima Nova"/>
                <a:sym typeface="Proxima Nova"/>
              </a:rPr>
              <a:t>reconstruction+visible</a:t>
            </a:r>
            <a:endParaRPr sz="700">
              <a:solidFill>
                <a:schemeClr val="accent3"/>
              </a:solidFill>
              <a:latin typeface="Proxima Nova"/>
              <a:ea typeface="Proxima Nova"/>
              <a:cs typeface="Proxima Nova"/>
              <a:sym typeface="Proxima Nova"/>
            </a:endParaRPr>
          </a:p>
        </p:txBody>
      </p:sp>
      <p:sp>
        <p:nvSpPr>
          <p:cNvPr id="118" name="Google Shape;118;p20"/>
          <p:cNvSpPr txBox="1"/>
          <p:nvPr/>
        </p:nvSpPr>
        <p:spPr>
          <a:xfrm>
            <a:off x="4114725" y="3490600"/>
            <a:ext cx="938400" cy="1077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700">
                <a:solidFill>
                  <a:schemeClr val="accent3"/>
                </a:solidFill>
                <a:latin typeface="Proxima Nova"/>
                <a:ea typeface="Proxima Nova"/>
                <a:cs typeface="Proxima Nova"/>
                <a:sym typeface="Proxima Nova"/>
              </a:rPr>
              <a:t>original</a:t>
            </a:r>
            <a:endParaRPr sz="700">
              <a:solidFill>
                <a:schemeClr val="accent3"/>
              </a:solidFill>
              <a:latin typeface="Proxima Nova"/>
              <a:ea typeface="Proxima Nova"/>
              <a:cs typeface="Proxima Nova"/>
              <a:sym typeface="Proxima Nova"/>
            </a:endParaRPr>
          </a:p>
        </p:txBody>
      </p:sp>
      <p:sp>
        <p:nvSpPr>
          <p:cNvPr id="119" name="Google Shape;119;p20"/>
          <p:cNvSpPr txBox="1"/>
          <p:nvPr/>
        </p:nvSpPr>
        <p:spPr>
          <a:xfrm>
            <a:off x="5243425" y="3490600"/>
            <a:ext cx="938400" cy="1077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700">
                <a:solidFill>
                  <a:schemeClr val="accent3"/>
                </a:solidFill>
                <a:latin typeface="Proxima Nova"/>
                <a:ea typeface="Proxima Nova"/>
                <a:cs typeface="Proxima Nova"/>
                <a:sym typeface="Proxima Nova"/>
              </a:rPr>
              <a:t>masked</a:t>
            </a:r>
            <a:endParaRPr sz="700">
              <a:solidFill>
                <a:schemeClr val="accent3"/>
              </a:solidFill>
              <a:latin typeface="Proxima Nova"/>
              <a:ea typeface="Proxima Nova"/>
              <a:cs typeface="Proxima Nova"/>
              <a:sym typeface="Proxima Nova"/>
            </a:endParaRPr>
          </a:p>
        </p:txBody>
      </p:sp>
      <p:sp>
        <p:nvSpPr>
          <p:cNvPr id="120" name="Google Shape;120;p20"/>
          <p:cNvSpPr txBox="1"/>
          <p:nvPr/>
        </p:nvSpPr>
        <p:spPr>
          <a:xfrm>
            <a:off x="6372125" y="3490600"/>
            <a:ext cx="938400" cy="1077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700">
                <a:solidFill>
                  <a:schemeClr val="accent3"/>
                </a:solidFill>
                <a:latin typeface="Proxima Nova"/>
                <a:ea typeface="Proxima Nova"/>
                <a:cs typeface="Proxima Nova"/>
                <a:sym typeface="Proxima Nova"/>
              </a:rPr>
              <a:t>reconstruction</a:t>
            </a:r>
            <a:endParaRPr sz="700">
              <a:solidFill>
                <a:schemeClr val="accent3"/>
              </a:solidFill>
              <a:latin typeface="Proxima Nova"/>
              <a:ea typeface="Proxima Nova"/>
              <a:cs typeface="Proxima Nova"/>
              <a:sym typeface="Proxima Nova"/>
            </a:endParaRPr>
          </a:p>
        </p:txBody>
      </p:sp>
      <p:sp>
        <p:nvSpPr>
          <p:cNvPr id="121" name="Google Shape;121;p20"/>
          <p:cNvSpPr txBox="1"/>
          <p:nvPr/>
        </p:nvSpPr>
        <p:spPr>
          <a:xfrm>
            <a:off x="7500825" y="3490600"/>
            <a:ext cx="938400" cy="1077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700">
                <a:solidFill>
                  <a:schemeClr val="accent3"/>
                </a:solidFill>
                <a:latin typeface="Proxima Nova"/>
                <a:ea typeface="Proxima Nova"/>
                <a:cs typeface="Proxima Nova"/>
                <a:sym typeface="Proxima Nova"/>
              </a:rPr>
              <a:t>reconstruction+visible</a:t>
            </a:r>
            <a:endParaRPr sz="700">
              <a:solidFill>
                <a:schemeClr val="accent3"/>
              </a:solidFill>
              <a:latin typeface="Proxima Nova"/>
              <a:ea typeface="Proxima Nova"/>
              <a:cs typeface="Proxima Nova"/>
              <a:sym typeface="Proxima Nova"/>
            </a:endParaRPr>
          </a:p>
        </p:txBody>
      </p:sp>
      <p:pic>
        <p:nvPicPr>
          <p:cNvPr id="4" name="音訊 3">
            <a:hlinkClick r:id="" action="ppaction://media"/>
            <a:extLst>
              <a:ext uri="{FF2B5EF4-FFF2-40B4-BE49-F238E27FC236}">
                <a16:creationId xmlns:a16="http://schemas.microsoft.com/office/drawing/2014/main" id="{FFE8BA76-3869-1644-B649-6AC33E236B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680"/>
    </mc:Choice>
    <mc:Fallback xmlns="">
      <p:transition spd="slow" advTm="55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Method — post-processing</a:t>
            </a:r>
            <a:endParaRPr dirty="0"/>
          </a:p>
        </p:txBody>
      </p:sp>
      <p:sp>
        <p:nvSpPr>
          <p:cNvPr id="127" name="Google Shape;12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TW"/>
              <a:t>Area testing:	using segmentation map to correct “marginal” tasks.</a:t>
            </a:r>
            <a:endParaRPr/>
          </a:p>
          <a:p>
            <a:pPr marL="914400" lvl="1" indent="-317500" algn="l" rtl="0">
              <a:spcBef>
                <a:spcPts val="0"/>
              </a:spcBef>
              <a:spcAft>
                <a:spcPts val="0"/>
              </a:spcAft>
              <a:buSzPts val="1400"/>
              <a:buChar char="○"/>
            </a:pPr>
            <a:r>
              <a:rPr lang="zh-TW"/>
              <a:t>The variation in pupil area within the same folder is not significant.</a:t>
            </a:r>
            <a:endParaRPr/>
          </a:p>
          <a:p>
            <a:pPr marL="457200" lvl="0" indent="-342900" algn="l" rtl="0">
              <a:spcBef>
                <a:spcPts val="1000"/>
              </a:spcBef>
              <a:spcAft>
                <a:spcPts val="0"/>
              </a:spcAft>
              <a:buSzPts val="1800"/>
              <a:buChar char="●"/>
            </a:pPr>
            <a:r>
              <a:rPr lang="zh-TW"/>
              <a:t>Clipping and rounding</a:t>
            </a:r>
            <a:endParaRPr/>
          </a:p>
          <a:p>
            <a:pPr marL="914400" lvl="1" indent="-317500" algn="l" rtl="0">
              <a:spcBef>
                <a:spcPts val="0"/>
              </a:spcBef>
              <a:spcAft>
                <a:spcPts val="0"/>
              </a:spcAft>
              <a:buSzPts val="1400"/>
              <a:buChar char="○"/>
            </a:pPr>
            <a:r>
              <a:rPr lang="zh-TW"/>
              <a:t>The confidence values passing the thresholds are clipped to either 0 or 1.</a:t>
            </a:r>
            <a:endParaRPr/>
          </a:p>
        </p:txBody>
      </p:sp>
      <p:sp>
        <p:nvSpPr>
          <p:cNvPr id="128" name="Google Shape;12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1"/>
                </a:solidFill>
                <a:latin typeface="Proxima Nova"/>
                <a:ea typeface="Proxima Nova"/>
                <a:cs typeface="Proxima Nova"/>
                <a:sym typeface="Proxima Nova"/>
              </a:rPr>
              <a:t>8</a:t>
            </a:fld>
            <a:endParaRPr>
              <a:solidFill>
                <a:schemeClr val="dk1"/>
              </a:solidFill>
              <a:latin typeface="Proxima Nova"/>
              <a:ea typeface="Proxima Nova"/>
              <a:cs typeface="Proxima Nova"/>
              <a:sym typeface="Proxima Nova"/>
            </a:endParaRPr>
          </a:p>
        </p:txBody>
      </p:sp>
      <p:pic>
        <p:nvPicPr>
          <p:cNvPr id="129" name="Google Shape;129;p21"/>
          <p:cNvPicPr preferRelativeResize="0"/>
          <p:nvPr/>
        </p:nvPicPr>
        <p:blipFill>
          <a:blip r:embed="rId5">
            <a:alphaModFix/>
          </a:blip>
          <a:stretch>
            <a:fillRect/>
          </a:stretch>
        </p:blipFill>
        <p:spPr>
          <a:xfrm>
            <a:off x="311700" y="2830787"/>
            <a:ext cx="4084683" cy="1729300"/>
          </a:xfrm>
          <a:prstGeom prst="rect">
            <a:avLst/>
          </a:prstGeom>
          <a:noFill/>
          <a:ln>
            <a:noFill/>
          </a:ln>
        </p:spPr>
      </p:pic>
      <p:pic>
        <p:nvPicPr>
          <p:cNvPr id="130" name="Google Shape;130;p21"/>
          <p:cNvPicPr preferRelativeResize="0"/>
          <p:nvPr/>
        </p:nvPicPr>
        <p:blipFill>
          <a:blip r:embed="rId6">
            <a:alphaModFix/>
          </a:blip>
          <a:stretch>
            <a:fillRect/>
          </a:stretch>
        </p:blipFill>
        <p:spPr>
          <a:xfrm>
            <a:off x="4764100" y="2667225"/>
            <a:ext cx="3992000" cy="1996000"/>
          </a:xfrm>
          <a:prstGeom prst="rect">
            <a:avLst/>
          </a:prstGeom>
          <a:noFill/>
          <a:ln>
            <a:noFill/>
          </a:ln>
        </p:spPr>
      </p:pic>
      <p:sp>
        <p:nvSpPr>
          <p:cNvPr id="131" name="Google Shape;131;p21"/>
          <p:cNvSpPr/>
          <p:nvPr/>
        </p:nvSpPr>
        <p:spPr>
          <a:xfrm>
            <a:off x="5291150" y="4205300"/>
            <a:ext cx="576300" cy="223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324725" y="2019300"/>
            <a:ext cx="209700" cy="95400"/>
          </a:xfrm>
          <a:prstGeom prst="rect">
            <a:avLst/>
          </a:prstGeom>
          <a:solidFill>
            <a:srgbClr val="1F77B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p:nvPr/>
        </p:nvSpPr>
        <p:spPr>
          <a:xfrm>
            <a:off x="7639050" y="1866900"/>
            <a:ext cx="147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616161"/>
                </a:solidFill>
                <a:latin typeface="Proxima Nova"/>
                <a:ea typeface="Proxima Nova"/>
                <a:cs typeface="Proxima Nova"/>
                <a:sym typeface="Proxima Nova"/>
              </a:rPr>
              <a:t>w/o rounding</a:t>
            </a:r>
            <a:endParaRPr>
              <a:solidFill>
                <a:srgbClr val="616161"/>
              </a:solidFill>
              <a:latin typeface="Proxima Nova"/>
              <a:ea typeface="Proxima Nova"/>
              <a:cs typeface="Proxima Nova"/>
              <a:sym typeface="Proxima Nova"/>
            </a:endParaRPr>
          </a:p>
        </p:txBody>
      </p:sp>
      <p:sp>
        <p:nvSpPr>
          <p:cNvPr id="134" name="Google Shape;134;p21"/>
          <p:cNvSpPr/>
          <p:nvPr/>
        </p:nvSpPr>
        <p:spPr>
          <a:xfrm>
            <a:off x="7324725" y="2238425"/>
            <a:ext cx="209700" cy="95400"/>
          </a:xfrm>
          <a:prstGeom prst="rect">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txBox="1"/>
          <p:nvPr/>
        </p:nvSpPr>
        <p:spPr>
          <a:xfrm>
            <a:off x="7639050" y="2086013"/>
            <a:ext cx="147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616161"/>
                </a:solidFill>
                <a:latin typeface="Proxima Nova"/>
                <a:ea typeface="Proxima Nova"/>
                <a:cs typeface="Proxima Nova"/>
                <a:sym typeface="Proxima Nova"/>
              </a:rPr>
              <a:t>w/ rounding</a:t>
            </a:r>
            <a:endParaRPr>
              <a:solidFill>
                <a:srgbClr val="616161"/>
              </a:solidFill>
              <a:latin typeface="Proxima Nova"/>
              <a:ea typeface="Proxima Nova"/>
              <a:cs typeface="Proxima Nova"/>
              <a:sym typeface="Proxima Nova"/>
            </a:endParaRPr>
          </a:p>
        </p:txBody>
      </p:sp>
      <p:sp>
        <p:nvSpPr>
          <p:cNvPr id="136" name="Google Shape;136;p21"/>
          <p:cNvSpPr/>
          <p:nvPr/>
        </p:nvSpPr>
        <p:spPr>
          <a:xfrm>
            <a:off x="7324725" y="2486175"/>
            <a:ext cx="209700" cy="381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txBox="1"/>
          <p:nvPr/>
        </p:nvSpPr>
        <p:spPr>
          <a:xfrm>
            <a:off x="7639050" y="2305125"/>
            <a:ext cx="147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rgbClr val="616161"/>
                </a:solidFill>
                <a:latin typeface="Proxima Nova"/>
                <a:ea typeface="Proxima Nova"/>
                <a:cs typeface="Proxima Nova"/>
                <a:sym typeface="Proxima Nova"/>
              </a:rPr>
              <a:t>thresholds</a:t>
            </a:r>
            <a:endParaRPr>
              <a:solidFill>
                <a:srgbClr val="616161"/>
              </a:solidFill>
              <a:latin typeface="Proxima Nova"/>
              <a:ea typeface="Proxima Nova"/>
              <a:cs typeface="Proxima Nova"/>
              <a:sym typeface="Proxima Nova"/>
            </a:endParaRPr>
          </a:p>
        </p:txBody>
      </p:sp>
      <p:sp>
        <p:nvSpPr>
          <p:cNvPr id="138" name="Google Shape;138;p21"/>
          <p:cNvSpPr txBox="1"/>
          <p:nvPr/>
        </p:nvSpPr>
        <p:spPr>
          <a:xfrm>
            <a:off x="5836100" y="2705325"/>
            <a:ext cx="1848000" cy="16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0" anchor="t" anchorCtr="0">
            <a:spAutoFit/>
          </a:bodyPr>
          <a:lstStyle/>
          <a:p>
            <a:pPr marL="0" lvl="0" indent="0" algn="ctr" rtl="0">
              <a:spcBef>
                <a:spcPts val="0"/>
              </a:spcBef>
              <a:spcAft>
                <a:spcPts val="0"/>
              </a:spcAft>
              <a:buNone/>
            </a:pPr>
            <a:r>
              <a:rPr lang="zh-TW" sz="1100">
                <a:solidFill>
                  <a:schemeClr val="accent3"/>
                </a:solidFill>
                <a:latin typeface="Proxima Nova"/>
                <a:ea typeface="Proxima Nova"/>
                <a:cs typeface="Proxima Nova"/>
                <a:sym typeface="Proxima Nova"/>
              </a:rPr>
              <a:t>S1 S17 confidence</a:t>
            </a:r>
            <a:endParaRPr sz="1100">
              <a:solidFill>
                <a:schemeClr val="accent3"/>
              </a:solidFill>
              <a:latin typeface="Proxima Nova"/>
              <a:ea typeface="Proxima Nova"/>
              <a:cs typeface="Proxima Nova"/>
              <a:sym typeface="Proxima Nova"/>
            </a:endParaRPr>
          </a:p>
        </p:txBody>
      </p:sp>
      <p:sp>
        <p:nvSpPr>
          <p:cNvPr id="139" name="Google Shape;139;p21"/>
          <p:cNvSpPr txBox="1"/>
          <p:nvPr/>
        </p:nvSpPr>
        <p:spPr>
          <a:xfrm>
            <a:off x="5836100" y="4562125"/>
            <a:ext cx="1848000" cy="1230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800">
                <a:solidFill>
                  <a:schemeClr val="accent3"/>
                </a:solidFill>
                <a:latin typeface="Proxima Nova"/>
                <a:ea typeface="Proxima Nova"/>
                <a:cs typeface="Proxima Nova"/>
                <a:sym typeface="Proxima Nova"/>
              </a:rPr>
              <a:t>Frame</a:t>
            </a:r>
            <a:endParaRPr sz="800">
              <a:solidFill>
                <a:schemeClr val="accent3"/>
              </a:solidFill>
              <a:latin typeface="Proxima Nova"/>
              <a:ea typeface="Proxima Nova"/>
              <a:cs typeface="Proxima Nova"/>
              <a:sym typeface="Proxima Nova"/>
            </a:endParaRPr>
          </a:p>
        </p:txBody>
      </p:sp>
      <p:sp>
        <p:nvSpPr>
          <p:cNvPr id="140" name="Google Shape;140;p21"/>
          <p:cNvSpPr txBox="1"/>
          <p:nvPr/>
        </p:nvSpPr>
        <p:spPr>
          <a:xfrm rot="-5400000">
            <a:off x="4140675" y="3603725"/>
            <a:ext cx="1848000" cy="123000"/>
          </a:xfrm>
          <a:prstGeom prst="rect">
            <a:avLst/>
          </a:prstGeom>
          <a:solidFill>
            <a:schemeClr val="lt1"/>
          </a:solidFill>
          <a:ln>
            <a:noFill/>
          </a:ln>
        </p:spPr>
        <p:txBody>
          <a:bodyPr spcFirstLastPara="1" wrap="square" lIns="0" tIns="0" rIns="0" bIns="0" anchor="t" anchorCtr="0">
            <a:spAutoFit/>
          </a:bodyPr>
          <a:lstStyle/>
          <a:p>
            <a:pPr marL="0" lvl="0" indent="0" algn="ctr" rtl="0">
              <a:spcBef>
                <a:spcPts val="0"/>
              </a:spcBef>
              <a:spcAft>
                <a:spcPts val="0"/>
              </a:spcAft>
              <a:buNone/>
            </a:pPr>
            <a:r>
              <a:rPr lang="zh-TW" sz="800">
                <a:solidFill>
                  <a:schemeClr val="accent3"/>
                </a:solidFill>
                <a:latin typeface="Proxima Nova"/>
                <a:ea typeface="Proxima Nova"/>
                <a:cs typeface="Proxima Nova"/>
                <a:sym typeface="Proxima Nova"/>
              </a:rPr>
              <a:t>Confidence</a:t>
            </a:r>
            <a:endParaRPr sz="800">
              <a:solidFill>
                <a:schemeClr val="accent3"/>
              </a:solidFill>
              <a:latin typeface="Proxima Nova"/>
              <a:ea typeface="Proxima Nova"/>
              <a:cs typeface="Proxima Nova"/>
              <a:sym typeface="Proxima Nova"/>
            </a:endParaRPr>
          </a:p>
        </p:txBody>
      </p:sp>
      <p:pic>
        <p:nvPicPr>
          <p:cNvPr id="26" name="音訊 25">
            <a:hlinkClick r:id="" action="ppaction://media"/>
            <a:extLst>
              <a:ext uri="{FF2B5EF4-FFF2-40B4-BE49-F238E27FC236}">
                <a16:creationId xmlns:a16="http://schemas.microsoft.com/office/drawing/2014/main" id="{C8A26223-DA7A-D8B8-551D-DBD0C81696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3587"/>
    </mc:Choice>
    <mc:Fallback xmlns="">
      <p:transition spd="slow" advTm="63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extLst>
    <p:ext uri="{3A86A75C-4F4B-4683-9AE1-C65F6400EC91}">
      <p14:laserTraceLst xmlns:p14="http://schemas.microsoft.com/office/powerpoint/2010/main">
        <p14:tracePtLst>
          <p14:tracePt t="10662" x="3214688" y="5110163"/>
          <p14:tracePt t="10683" x="3157538" y="5076825"/>
          <p14:tracePt t="10684" x="3114675" y="5076825"/>
          <p14:tracePt t="10697" x="3090863" y="5067300"/>
          <p14:tracePt t="10714" x="3057525" y="5057775"/>
          <p14:tracePt t="10739" x="3014663" y="5043488"/>
          <p14:tracePt t="10763" x="2990850" y="5033963"/>
          <p14:tracePt t="10764" x="2962275" y="5024438"/>
          <p14:tracePt t="10765" x="2947988" y="5024438"/>
          <p14:tracePt t="10781" x="2928938" y="5010150"/>
          <p14:tracePt t="10781" x="2914650" y="5000625"/>
          <p14:tracePt t="10797" x="2895600" y="4991100"/>
          <p14:tracePt t="10797" x="2881313" y="4991100"/>
          <p14:tracePt t="10814" x="2852738" y="4967288"/>
          <p14:tracePt t="10840" x="2819400" y="4948238"/>
          <p14:tracePt t="10847" x="2805113" y="4933950"/>
          <p14:tracePt t="10864" x="2786063" y="4914900"/>
          <p14:tracePt t="10880" x="2762250" y="4900613"/>
          <p14:tracePt t="10897" x="2752725" y="4891088"/>
          <p14:tracePt t="10914" x="2743200" y="4881563"/>
          <p14:tracePt t="10947" x="2728913" y="4881563"/>
          <p14:tracePt t="11014" x="2728913" y="4867275"/>
          <p14:tracePt t="11040" x="2709863" y="4857750"/>
          <p14:tracePt t="11047" x="2695575" y="4857750"/>
          <p14:tracePt t="11064" x="2676525" y="4838700"/>
          <p14:tracePt t="11080" x="2652713" y="4824413"/>
          <p14:tracePt t="11097" x="2619375" y="4805363"/>
          <p14:tracePt t="11114" x="2600325" y="4791075"/>
          <p14:tracePt t="11146" x="2576513" y="4781550"/>
          <p14:tracePt t="11264" x="2566988" y="4781550"/>
          <p14:tracePt t="11281" x="2543175" y="4772025"/>
          <p14:tracePt t="11297" x="2519363" y="4772025"/>
          <p14:tracePt t="11314" x="2500313" y="4772025"/>
          <p14:tracePt t="11370" x="2466975" y="4757738"/>
          <p14:tracePt t="11374" x="2457450" y="4757738"/>
          <p14:tracePt t="11382" x="2457450" y="4748213"/>
          <p14:tracePt t="11447" x="2466975" y="4748213"/>
          <p14:tracePt t="13474" x="2457450" y="4748213"/>
          <p14:tracePt t="13475" x="2400300" y="4738688"/>
          <p14:tracePt t="13476" x="2366963" y="4738688"/>
          <p14:tracePt t="13492" x="2324100" y="4714875"/>
          <p14:tracePt t="13492" x="2300288" y="4705350"/>
          <p14:tracePt t="13517" x="2205038" y="4662488"/>
          <p14:tracePt t="13564" x="2071688" y="4629150"/>
          <p14:tracePt t="13571" x="2062163" y="4614863"/>
          <p14:tracePt t="13577" x="2038350" y="4605338"/>
          <p14:tracePt t="13597" x="2005013" y="4595813"/>
          <p14:tracePt t="13614" x="1971675" y="4586288"/>
          <p14:tracePt t="13632" x="1952625" y="4572000"/>
          <p14:tracePt t="13647" x="1928813" y="4572000"/>
          <p14:tracePt t="13664" x="1909763" y="4572000"/>
          <p14:tracePt t="13680" x="1895475" y="4562475"/>
          <p14:tracePt t="13697" x="1885950" y="4562475"/>
          <p14:tracePt t="16699" x="1895475" y="4562475"/>
          <p14:tracePt t="16715" x="1952625" y="4562475"/>
          <p14:tracePt t="16768" x="1995488" y="4572000"/>
          <p14:tracePt t="16771" x="2205038" y="4629150"/>
          <p14:tracePt t="16781" x="2238375" y="4629150"/>
          <p14:tracePt t="16784" x="2290763" y="4638675"/>
          <p14:tracePt t="16795" x="2324100" y="4648200"/>
          <p14:tracePt t="16803" x="2366963" y="4662488"/>
          <p14:tracePt t="16825" x="2490788" y="4695825"/>
          <p14:tracePt t="16831" x="2519363" y="4695825"/>
          <p14:tracePt t="16847" x="2576513" y="4714875"/>
          <p14:tracePt t="16864" x="2643188" y="4724400"/>
          <p14:tracePt t="16880" x="2676525" y="4724400"/>
          <p14:tracePt t="16897" x="2695575" y="4724400"/>
          <p14:tracePt t="16913" x="2709863" y="4738688"/>
          <p14:tracePt t="16933" x="2719388" y="4738688"/>
          <p14:tracePt t="16947" x="2728913" y="4738688"/>
          <p14:tracePt t="16997" x="2743200" y="4738688"/>
          <p14:tracePt t="17043" x="2752725" y="4738688"/>
          <p14:tracePt t="17148" x="2752725" y="4748213"/>
          <p14:tracePt t="21632" x="2728913" y="4748213"/>
          <p14:tracePt t="21649" x="2652713" y="4748213"/>
          <p14:tracePt t="21669" x="2566988" y="4757738"/>
          <p14:tracePt t="21681" x="2533650" y="4772025"/>
          <p14:tracePt t="21681" x="2476500" y="4781550"/>
          <p14:tracePt t="21718" x="2400300" y="4814888"/>
          <p14:tracePt t="21718" x="2333625" y="4824413"/>
          <p14:tracePt t="21719" x="2300288" y="4824413"/>
          <p14:tracePt t="21732" x="2281238" y="4824413"/>
          <p14:tracePt t="21764" x="2238375" y="4824413"/>
          <p14:tracePt t="21765" x="2190750" y="4824413"/>
          <p14:tracePt t="21781" x="2128838" y="4824413"/>
          <p14:tracePt t="21801" x="2052638" y="4824413"/>
          <p14:tracePt t="21833" x="1952625" y="4781550"/>
          <p14:tracePt t="21848" x="1928813" y="4772025"/>
          <p14:tracePt t="21867" x="1895475" y="4757738"/>
          <p14:tracePt t="21881" x="1885950" y="4748213"/>
          <p14:tracePt t="21900" x="1876425" y="4738688"/>
          <p14:tracePt t="21901" x="1852613" y="4724400"/>
          <p14:tracePt t="21933" x="1843088" y="4714875"/>
          <p14:tracePt t="21934" x="1843088" y="4705350"/>
          <p14:tracePt t="21948" x="1828800" y="4695825"/>
          <p14:tracePt t="21982" x="1800225" y="4662488"/>
          <p14:tracePt t="22001" x="1785938" y="4638675"/>
          <p14:tracePt t="22025" x="1766888" y="4595813"/>
          <p14:tracePt t="22033" x="1752600" y="4586288"/>
          <p14:tracePt t="22048" x="1752600" y="4552950"/>
          <p14:tracePt t="22067" x="1752600" y="4519613"/>
          <p14:tracePt t="22082" x="1752600" y="4476750"/>
          <p14:tracePt t="22101" x="1752600" y="4429125"/>
          <p14:tracePt t="22124" x="1752600" y="4376738"/>
          <p14:tracePt t="22148" x="1752600" y="4367213"/>
          <p14:tracePt t="22148" x="1766888" y="4343400"/>
          <p14:tracePt t="22165" x="1766888" y="4333875"/>
          <p14:tracePt t="22184" x="1776413" y="4333875"/>
          <p14:tracePt t="22218" x="1785938" y="4333875"/>
          <p14:tracePt t="22254" x="1843088" y="4333875"/>
          <p14:tracePt t="22264" x="1909763" y="4333875"/>
          <p14:tracePt t="22284" x="1985963" y="4333875"/>
          <p14:tracePt t="22298" x="2052638" y="4333875"/>
          <p14:tracePt t="22318" x="2128838" y="4333875"/>
          <p14:tracePt t="22350" x="2205038" y="4333875"/>
          <p14:tracePt t="22351" x="2224088" y="4333875"/>
          <p14:tracePt t="22365" x="2247900" y="4333875"/>
          <p14:tracePt t="22384" x="2247900" y="4343400"/>
          <p14:tracePt t="22398" x="2257425" y="4352925"/>
          <p14:tracePt t="22432" x="2257425" y="4367213"/>
          <p14:tracePt t="22464" x="2257425" y="4376738"/>
          <p14:tracePt t="22499" x="2257425" y="4386263"/>
          <p14:tracePt t="22499" x="2257425" y="4395788"/>
          <p14:tracePt t="22515" x="2257425" y="4419600"/>
          <p14:tracePt t="22565" x="2257425" y="4476750"/>
          <p14:tracePt t="22567" x="2257425" y="4486275"/>
          <p14:tracePt t="22580" x="2257425" y="4495800"/>
          <p14:tracePt t="22589" x="2257425" y="4505325"/>
          <p14:tracePt t="22590" x="2257425" y="4519613"/>
          <p14:tracePt t="22617" x="2247900" y="4529138"/>
          <p14:tracePt t="22636" x="2247900" y="4538663"/>
          <p14:tracePt t="22651" x="2247900" y="4552950"/>
          <p14:tracePt t="22698" x="2238375" y="4552950"/>
          <p14:tracePt t="22717" x="2238375" y="4562475"/>
          <p14:tracePt t="23199" x="2247900" y="4572000"/>
          <p14:tracePt t="23220" x="2257425" y="4595813"/>
          <p14:tracePt t="23237" x="2257425" y="4605338"/>
          <p14:tracePt t="23268" x="2271713" y="4614863"/>
          <p14:tracePt t="23268" x="2271713" y="4629150"/>
          <p14:tracePt t="23282" x="2271713" y="4638675"/>
          <p14:tracePt t="23319" x="2281238" y="4638675"/>
          <p14:tracePt t="32088" x="2300288" y="4638675"/>
          <p14:tracePt t="32089" x="2324100" y="4638675"/>
          <p14:tracePt t="32090" x="2333625" y="4638675"/>
          <p14:tracePt t="32105" x="2357438" y="4638675"/>
          <p14:tracePt t="32106" x="2366963" y="4638675"/>
          <p14:tracePt t="32154" x="2433638" y="4638675"/>
          <p14:tracePt t="32173" x="2443163" y="4638675"/>
          <p14:tracePt t="32187" x="2443163" y="4648200"/>
          <p14:tracePt t="32354" x="2457450" y="4648200"/>
          <p14:tracePt t="40348" x="2466975" y="4648200"/>
          <p14:tracePt t="40349" x="2500313" y="4648200"/>
          <p14:tracePt t="40365" x="2533650" y="4648200"/>
          <p14:tracePt t="40366" x="2586038" y="4648200"/>
          <p14:tracePt t="40389" x="2709863" y="4648200"/>
          <p14:tracePt t="40389" x="2743200" y="4662488"/>
          <p14:tracePt t="40416" x="3014663" y="4681538"/>
          <p14:tracePt t="40441" x="3333750" y="4714875"/>
          <p14:tracePt t="40449" x="3452813" y="4724400"/>
          <p14:tracePt t="40464" x="3629025" y="4748213"/>
          <p14:tracePt t="40497" x="3814763" y="4772025"/>
          <p14:tracePt t="40497" x="3990975" y="4791075"/>
          <p14:tracePt t="40513" x="4133850" y="4805363"/>
          <p14:tracePt t="40536" x="4286250" y="4824413"/>
          <p14:tracePt t="40547" x="4343400" y="4824413"/>
          <p14:tracePt t="40566" x="4395788" y="4824413"/>
          <p14:tracePt t="40580" x="4438650" y="4824413"/>
          <p14:tracePt t="40599" x="4462463" y="4824413"/>
          <p14:tracePt t="40613" x="4495800" y="4838700"/>
          <p14:tracePt t="40647" x="4529138" y="4838700"/>
          <p14:tracePt t="40647" x="4538663" y="4848225"/>
          <p14:tracePt t="40663" x="4572000" y="4848225"/>
          <p14:tracePt t="40684" x="4638675" y="4848225"/>
          <p14:tracePt t="40697" x="4672013" y="4848225"/>
          <p14:tracePt t="40717" x="4800600" y="4857750"/>
          <p14:tracePt t="40771" x="5129213" y="4881563"/>
          <p14:tracePt t="40772" x="5186363" y="4881563"/>
          <p14:tracePt t="40780" x="5238750" y="4891088"/>
          <p14:tracePt t="40799" x="5329238" y="4900613"/>
          <p14:tracePt t="40814" x="5414963" y="4900613"/>
          <p14:tracePt t="40833" x="5481638" y="4900613"/>
          <p14:tracePt t="40866" x="5557838" y="4900613"/>
          <p14:tracePt t="40866" x="5600700" y="4900613"/>
          <p14:tracePt t="40880" x="5614988" y="4900613"/>
          <p14:tracePt t="40899" x="5634038" y="4900613"/>
          <p14:tracePt t="40933" x="5648325" y="4900613"/>
          <p14:tracePt t="48852" x="5691188" y="4900613"/>
          <p14:tracePt t="48869" x="5776913" y="4900613"/>
          <p14:tracePt t="48891" x="5962650" y="4924425"/>
          <p14:tracePt t="48902" x="6086475" y="4924425"/>
          <p14:tracePt t="48923" x="6381750" y="4924425"/>
          <p14:tracePt t="48935" x="6467475" y="4924425"/>
          <p14:tracePt t="48968" x="6600825" y="4924425"/>
          <p14:tracePt t="48968" x="6762750" y="4924425"/>
          <p14:tracePt t="48989" x="6962775" y="4857750"/>
          <p14:tracePt t="49001" x="7015163" y="4838700"/>
          <p14:tracePt t="49031" x="7215188" y="4757738"/>
          <p14:tracePt t="49056" x="7391400" y="4662488"/>
          <p14:tracePt t="49068" x="7443788" y="4629150"/>
          <p14:tracePt t="49088" x="7519988" y="4595813"/>
          <p14:tracePt t="49089" x="7620000" y="4538663"/>
          <p14:tracePt t="49101" x="7720013" y="4486275"/>
          <p14:tracePt t="49135" x="7815263" y="4419600"/>
          <p14:tracePt t="49135" x="7862888" y="4386263"/>
          <p14:tracePt t="49151" x="7905750" y="4352925"/>
          <p14:tracePt t="49171" x="7958138" y="4310063"/>
          <p14:tracePt t="49185" x="8005763" y="4252913"/>
          <p14:tracePt t="49205" x="8058150" y="4210050"/>
          <p14:tracePt t="49231" x="8158163" y="4133850"/>
          <p14:tracePt t="49232" x="8191500" y="4114800"/>
          <p14:tracePt t="49268" x="8258175" y="4057650"/>
          <p14:tracePt t="49269" x="8353425" y="3971925"/>
          <p14:tracePt t="49285" x="8443913" y="3890963"/>
          <p14:tracePt t="49305" x="8529638" y="3829050"/>
          <p14:tracePt t="49305" x="8572500" y="3795713"/>
          <p14:tracePt t="49337" x="8648700" y="3729038"/>
          <p14:tracePt t="49338" x="8662988" y="3705225"/>
          <p14:tracePt t="49351" x="8672513" y="3695700"/>
          <p14:tracePt t="49385" x="8696325" y="3671888"/>
          <p14:tracePt t="49385" x="8696325" y="3662363"/>
          <p14:tracePt t="49386" x="8696325" y="3643313"/>
          <p14:tracePt t="49402" x="8696325" y="3629025"/>
          <p14:tracePt t="49425" x="8696325" y="3609975"/>
          <p14:tracePt t="49426" x="8696325" y="3576638"/>
          <p14:tracePt t="49435" x="8696325" y="3552825"/>
          <p14:tracePt t="49435" x="8696325" y="3519488"/>
          <p14:tracePt t="49454" x="8648700" y="3452813"/>
          <p14:tracePt t="49488" x="8596313" y="3376613"/>
          <p14:tracePt t="49489" x="8539163" y="3309938"/>
          <p14:tracePt t="49502" x="8496300" y="3267075"/>
          <p14:tracePt t="49527" x="8453438" y="3233738"/>
          <p14:tracePt t="49535" x="8443913" y="3224213"/>
          <p14:tracePt t="49554" x="8429625" y="3214688"/>
          <p14:tracePt t="49602" x="8420100" y="3214688"/>
          <p14:tracePt t="49639" x="8410575" y="3214688"/>
          <p14:tracePt t="49672" x="8396288" y="3200400"/>
          <p14:tracePt t="49685" x="8386763" y="3200400"/>
          <p14:tracePt t="49706" x="8377238" y="3200400"/>
          <p14:tracePt t="49752" x="8320088" y="3200400"/>
          <p14:tracePt t="49761" x="8310563" y="3200400"/>
          <p14:tracePt t="49768" x="8301038" y="3200400"/>
          <p14:tracePt t="49787" x="8286750" y="3200400"/>
          <p14:tracePt t="49824" x="8277225" y="3200400"/>
          <p14:tracePt t="49825" x="8267700" y="3200400"/>
          <p14:tracePt t="49825" x="8258175" y="3200400"/>
          <p14:tracePt t="49835" x="8243888" y="3200400"/>
          <p14:tracePt t="49854" x="8234363" y="3200400"/>
          <p14:tracePt t="49869" x="8210550" y="3200400"/>
          <p14:tracePt t="49902" x="8201025" y="3200400"/>
          <p14:tracePt t="49926" x="8191500" y="3190875"/>
          <p14:tracePt t="49935" x="8177213" y="3190875"/>
          <p14:tracePt t="50103" x="8191500" y="3190875"/>
          <p14:tracePt t="50126" x="8201025" y="3190875"/>
          <p14:tracePt t="58081" x="8201025" y="3200400"/>
          <p14:tracePt t="58098" x="8201025" y="3267075"/>
          <p14:tracePt t="58117" x="8177213" y="3376613"/>
          <p14:tracePt t="58147" x="8158163" y="3486150"/>
          <p14:tracePt t="58149" x="8148638" y="3509963"/>
          <p14:tracePt t="58163" x="8134350" y="3543300"/>
          <p14:tracePt t="58180" x="8115300" y="3562350"/>
          <p14:tracePt t="58180" x="8101013" y="3595688"/>
          <p14:tracePt t="58181" x="8081963" y="3619500"/>
          <p14:tracePt t="58198" x="8058150" y="3662363"/>
          <p14:tracePt t="58214" x="8024813" y="3695700"/>
          <p14:tracePt t="58232" x="8005763" y="3719513"/>
          <p14:tracePt t="58264" x="7991475" y="3738563"/>
          <p14:tracePt t="58264" x="7972425" y="3762375"/>
          <p14:tracePt t="58280" x="7958138" y="3762375"/>
          <p14:tracePt t="58298" x="7939088" y="3781425"/>
          <p14:tracePt t="58314" x="7896225" y="3805238"/>
          <p14:tracePt t="58368" x="7720013" y="3948113"/>
          <p14:tracePt t="58368" x="7662863" y="3971925"/>
          <p14:tracePt t="58380" x="7586663" y="4033838"/>
          <p14:tracePt t="58397" x="7477125" y="4100513"/>
          <p14:tracePt t="58413" x="7391400" y="4157663"/>
          <p14:tracePt t="58433" x="7291388" y="4224338"/>
          <p14:tracePt t="58433" x="7234238" y="4252913"/>
          <p14:tracePt t="58447" x="7191375" y="4286250"/>
          <p14:tracePt t="58463" x="7124700" y="4333875"/>
          <p14:tracePt t="58497" x="7072313" y="4376738"/>
          <p14:tracePt t="58497" x="7038975" y="4410075"/>
          <p14:tracePt t="58498" x="7015163" y="4419600"/>
          <p14:tracePt t="58514" x="6996113" y="4429125"/>
          <p14:tracePt t="58532" x="6972300" y="4443413"/>
          <p14:tracePt t="58533" x="6938963" y="4462463"/>
          <p14:tracePt t="58547" x="6896100" y="4486275"/>
          <p14:tracePt t="58564" x="6862763" y="4505325"/>
          <p14:tracePt t="58597" x="6829425" y="4519613"/>
          <p14:tracePt t="58597" x="6786563" y="4538663"/>
          <p14:tracePt t="58613" x="6753225" y="4552950"/>
          <p14:tracePt t="58638" x="6686550" y="4586288"/>
          <p14:tracePt t="58647" x="6667500" y="4595813"/>
          <p14:tracePt t="58664" x="6600825" y="4638675"/>
          <p14:tracePt t="58680" x="6543675" y="4672013"/>
          <p14:tracePt t="58697" x="6491288" y="4705350"/>
          <p14:tracePt t="58713" x="6415088" y="4757738"/>
          <p14:tracePt t="58737" x="6205538" y="4867275"/>
          <p14:tracePt t="58764" x="6172200" y="4881563"/>
          <p14:tracePt t="58765" x="6038850" y="4948238"/>
          <p14:tracePt t="58780" x="5919788" y="5000625"/>
          <p14:tracePt t="58813" x="5791200" y="5057775"/>
          <p14:tracePt t="58814" x="5691188" y="5086350"/>
          <p14:tracePt t="58837" x="5548313" y="5133975"/>
          <p14:tracePt t="58847" x="5514975" y="5133975"/>
          <p14:tracePt t="59828"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Experiment </a:t>
            </a:r>
            <a:r>
              <a:rPr lang="zh-TW" altLang="zh-TW" dirty="0"/>
              <a:t>—</a:t>
            </a:r>
            <a:r>
              <a:rPr lang="zh-TW" dirty="0"/>
              <a:t> Segmentation</a:t>
            </a:r>
            <a:endParaRPr dirty="0"/>
          </a:p>
        </p:txBody>
      </p:sp>
      <p:sp>
        <p:nvSpPr>
          <p:cNvPr id="160" name="Google Shape;160;p24"/>
          <p:cNvSpPr txBox="1">
            <a:spLocks noGrp="1"/>
          </p:cNvSpPr>
          <p:nvPr>
            <p:ph type="body" idx="1"/>
          </p:nvPr>
        </p:nvSpPr>
        <p:spPr>
          <a:xfrm>
            <a:off x="311700" y="1152475"/>
            <a:ext cx="5693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zh-TW"/>
              <a:t>To improve the performance in terms of mIoU,</a:t>
            </a:r>
            <a:endParaRPr/>
          </a:p>
          <a:p>
            <a:pPr marL="914400" lvl="1" indent="-317500" algn="l" rtl="0">
              <a:spcBef>
                <a:spcPts val="0"/>
              </a:spcBef>
              <a:spcAft>
                <a:spcPts val="0"/>
              </a:spcAft>
              <a:buSzPts val="1400"/>
              <a:buAutoNum type="alphaLcPeriod"/>
            </a:pPr>
            <a:r>
              <a:rPr lang="zh-TW"/>
              <a:t>Fine-tune on the competition dataset on the base of the pretrained model.</a:t>
            </a:r>
            <a:endParaRPr/>
          </a:p>
          <a:p>
            <a:pPr marL="914400" lvl="1" indent="-317500" algn="l" rtl="0">
              <a:spcBef>
                <a:spcPts val="0"/>
              </a:spcBef>
              <a:spcAft>
                <a:spcPts val="0"/>
              </a:spcAft>
              <a:buSzPts val="1400"/>
              <a:buAutoNum type="alphaLcPeriod"/>
            </a:pPr>
            <a:r>
              <a:rPr lang="zh-TW"/>
              <a:t>Replace the original output with the smooth ellipse.</a:t>
            </a:r>
            <a:endParaRPr/>
          </a:p>
          <a:p>
            <a:pPr marL="0" lvl="0" indent="0" algn="l" rtl="0">
              <a:spcBef>
                <a:spcPts val="0"/>
              </a:spcBef>
              <a:spcAft>
                <a:spcPts val="0"/>
              </a:spcAft>
              <a:buNone/>
            </a:pPr>
            <a:endParaRPr sz="2600"/>
          </a:p>
          <a:p>
            <a:pPr marL="457200" lvl="0" indent="0" algn="l" rtl="0">
              <a:lnSpc>
                <a:spcPct val="100000"/>
              </a:lnSpc>
              <a:spcBef>
                <a:spcPts val="0"/>
              </a:spcBef>
              <a:spcAft>
                <a:spcPts val="0"/>
              </a:spcAft>
              <a:buNone/>
            </a:pPr>
            <a:endParaRPr sz="1600"/>
          </a:p>
          <a:p>
            <a:pPr marL="457200" lvl="0" indent="-342900" algn="l" rtl="0">
              <a:spcBef>
                <a:spcPts val="0"/>
              </a:spcBef>
              <a:spcAft>
                <a:spcPts val="0"/>
              </a:spcAft>
              <a:buSzPts val="1800"/>
              <a:buChar char="●"/>
            </a:pPr>
            <a:r>
              <a:rPr lang="zh-TW"/>
              <a:t>The comparisons on the testing dataset.</a:t>
            </a:r>
            <a:endParaRPr/>
          </a:p>
          <a:p>
            <a:pPr marL="914400" lvl="1" indent="-317500" algn="l" rtl="0">
              <a:spcBef>
                <a:spcPts val="0"/>
              </a:spcBef>
              <a:spcAft>
                <a:spcPts val="0"/>
              </a:spcAft>
              <a:buSzPts val="1400"/>
              <a:buChar char="○"/>
            </a:pPr>
            <a:r>
              <a:rPr lang="zh-TW"/>
              <a:t>mIoU increases 1.2% with fine-tuning.</a:t>
            </a:r>
            <a:endParaRPr/>
          </a:p>
          <a:p>
            <a:pPr marL="914400" lvl="1" indent="-317500" algn="l" rtl="0">
              <a:spcBef>
                <a:spcPts val="0"/>
              </a:spcBef>
              <a:spcAft>
                <a:spcPts val="0"/>
              </a:spcAft>
              <a:buSzPts val="1400"/>
              <a:buChar char="○"/>
            </a:pPr>
            <a:r>
              <a:rPr lang="zh-TW"/>
              <a:t>Score increases 0.3% with ellipse fitting.</a:t>
            </a:r>
            <a:endParaRPr/>
          </a:p>
        </p:txBody>
      </p:sp>
      <p:pic>
        <p:nvPicPr>
          <p:cNvPr id="161" name="Google Shape;161;p24"/>
          <p:cNvPicPr preferRelativeResize="0"/>
          <p:nvPr/>
        </p:nvPicPr>
        <p:blipFill>
          <a:blip r:embed="rId5">
            <a:alphaModFix/>
          </a:blip>
          <a:stretch>
            <a:fillRect/>
          </a:stretch>
        </p:blipFill>
        <p:spPr>
          <a:xfrm>
            <a:off x="6681924" y="1152475"/>
            <a:ext cx="2150274" cy="1496374"/>
          </a:xfrm>
          <a:prstGeom prst="rect">
            <a:avLst/>
          </a:prstGeom>
          <a:noFill/>
          <a:ln>
            <a:noFill/>
          </a:ln>
        </p:spPr>
      </p:pic>
      <p:sp>
        <p:nvSpPr>
          <p:cNvPr id="162" name="Google Shape;16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zh-TW">
                <a:solidFill>
                  <a:schemeClr val="dk1"/>
                </a:solidFill>
                <a:latin typeface="Proxima Nova"/>
                <a:ea typeface="Proxima Nova"/>
                <a:cs typeface="Proxima Nova"/>
                <a:sym typeface="Proxima Nova"/>
              </a:rPr>
              <a:t>9</a:t>
            </a:fld>
            <a:endParaRPr>
              <a:solidFill>
                <a:schemeClr val="dk1"/>
              </a:solidFill>
              <a:latin typeface="Proxima Nova"/>
              <a:ea typeface="Proxima Nova"/>
              <a:cs typeface="Proxima Nova"/>
              <a:sym typeface="Proxima Nova"/>
            </a:endParaRPr>
          </a:p>
        </p:txBody>
      </p:sp>
      <p:graphicFrame>
        <p:nvGraphicFramePr>
          <p:cNvPr id="163" name="Google Shape;163;p24"/>
          <p:cNvGraphicFramePr/>
          <p:nvPr/>
        </p:nvGraphicFramePr>
        <p:xfrm>
          <a:off x="5381788" y="3072225"/>
          <a:ext cx="3450375" cy="649500"/>
        </p:xfrm>
        <a:graphic>
          <a:graphicData uri="http://schemas.openxmlformats.org/drawingml/2006/table">
            <a:tbl>
              <a:tblPr>
                <a:noFill/>
                <a:tableStyleId>{0FD88D2C-889F-4CA3-9ACF-8D49546216C4}</a:tableStyleId>
              </a:tblPr>
              <a:tblGrid>
                <a:gridCol w="535375">
                  <a:extLst>
                    <a:ext uri="{9D8B030D-6E8A-4147-A177-3AD203B41FA5}">
                      <a16:colId xmlns:a16="http://schemas.microsoft.com/office/drawing/2014/main" val="20000"/>
                    </a:ext>
                  </a:extLst>
                </a:gridCol>
                <a:gridCol w="1457500">
                  <a:extLst>
                    <a:ext uri="{9D8B030D-6E8A-4147-A177-3AD203B41FA5}">
                      <a16:colId xmlns:a16="http://schemas.microsoft.com/office/drawing/2014/main" val="20001"/>
                    </a:ext>
                  </a:extLst>
                </a:gridCol>
                <a:gridCol w="1457500">
                  <a:extLst>
                    <a:ext uri="{9D8B030D-6E8A-4147-A177-3AD203B41FA5}">
                      <a16:colId xmlns:a16="http://schemas.microsoft.com/office/drawing/2014/main" val="20002"/>
                    </a:ext>
                  </a:extLst>
                </a:gridCol>
              </a:tblGrid>
              <a:tr h="324750">
                <a:tc>
                  <a:txBody>
                    <a:bodyPr/>
                    <a:lstStyle/>
                    <a:p>
                      <a:pPr marL="0" lvl="0" indent="0" algn="ctr" rtl="0">
                        <a:spcBef>
                          <a:spcPts val="0"/>
                        </a:spcBef>
                        <a:spcAft>
                          <a:spcPts val="0"/>
                        </a:spcAft>
                        <a:buNone/>
                      </a:pPr>
                      <a:endParaRPr>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tc>
                  <a:txBody>
                    <a:bodyPr/>
                    <a:lstStyle/>
                    <a:p>
                      <a:pPr marL="0" lvl="0" indent="0" algn="ctr" rtl="0">
                        <a:spcBef>
                          <a:spcPts val="0"/>
                        </a:spcBef>
                        <a:spcAft>
                          <a:spcPts val="0"/>
                        </a:spcAft>
                        <a:buNone/>
                      </a:pPr>
                      <a:r>
                        <a:rPr lang="zh-TW">
                          <a:solidFill>
                            <a:schemeClr val="accent3"/>
                          </a:solidFill>
                          <a:latin typeface="Proxima Nova"/>
                          <a:ea typeface="Proxima Nova"/>
                          <a:cs typeface="Proxima Nova"/>
                          <a:sym typeface="Proxima Nova"/>
                        </a:rPr>
                        <a:t>w/o fine-tuning</a:t>
                      </a:r>
                      <a:endParaRPr>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tc>
                  <a:txBody>
                    <a:bodyPr/>
                    <a:lstStyle/>
                    <a:p>
                      <a:pPr marL="0" lvl="0" indent="0" algn="ctr" rtl="0">
                        <a:spcBef>
                          <a:spcPts val="0"/>
                        </a:spcBef>
                        <a:spcAft>
                          <a:spcPts val="0"/>
                        </a:spcAft>
                        <a:buNone/>
                      </a:pPr>
                      <a:r>
                        <a:rPr lang="zh-TW">
                          <a:solidFill>
                            <a:schemeClr val="accent3"/>
                          </a:solidFill>
                          <a:latin typeface="Proxima Nova"/>
                          <a:ea typeface="Proxima Nova"/>
                          <a:cs typeface="Proxima Nova"/>
                          <a:sym typeface="Proxima Nova"/>
                        </a:rPr>
                        <a:t>w/ fine-tuning</a:t>
                      </a:r>
                      <a:endParaRPr>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extLst>
                  <a:ext uri="{0D108BD9-81ED-4DB2-BD59-A6C34878D82A}">
                    <a16:rowId xmlns:a16="http://schemas.microsoft.com/office/drawing/2014/main" val="10000"/>
                  </a:ext>
                </a:extLst>
              </a:tr>
              <a:tr h="324750">
                <a:tc>
                  <a:txBody>
                    <a:bodyPr/>
                    <a:lstStyle/>
                    <a:p>
                      <a:pPr marL="0" lvl="0" indent="0" algn="ctr" rtl="0">
                        <a:spcBef>
                          <a:spcPts val="0"/>
                        </a:spcBef>
                        <a:spcAft>
                          <a:spcPts val="0"/>
                        </a:spcAft>
                        <a:buNone/>
                      </a:pPr>
                      <a:r>
                        <a:rPr lang="zh-TW">
                          <a:solidFill>
                            <a:schemeClr val="accent3"/>
                          </a:solidFill>
                          <a:latin typeface="Proxima Nova"/>
                          <a:ea typeface="Proxima Nova"/>
                          <a:cs typeface="Proxima Nova"/>
                          <a:sym typeface="Proxima Nova"/>
                        </a:rPr>
                        <a:t>mIoU</a:t>
                      </a:r>
                      <a:endParaRPr>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tc>
                  <a:txBody>
                    <a:bodyPr/>
                    <a:lstStyle/>
                    <a:p>
                      <a:pPr marL="0" lvl="0" indent="0" algn="ctr" rtl="0">
                        <a:spcBef>
                          <a:spcPts val="0"/>
                        </a:spcBef>
                        <a:spcAft>
                          <a:spcPts val="0"/>
                        </a:spcAft>
                        <a:buNone/>
                      </a:pPr>
                      <a:r>
                        <a:rPr lang="zh-TW">
                          <a:solidFill>
                            <a:schemeClr val="accent3"/>
                          </a:solidFill>
                          <a:latin typeface="Proxima Nova"/>
                          <a:ea typeface="Proxima Nova"/>
                          <a:cs typeface="Proxima Nova"/>
                          <a:sym typeface="Proxima Nova"/>
                        </a:rPr>
                        <a:t>0.664</a:t>
                      </a:r>
                      <a:endParaRPr>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tc>
                  <a:txBody>
                    <a:bodyPr/>
                    <a:lstStyle/>
                    <a:p>
                      <a:pPr marL="0" lvl="0" indent="0" algn="ctr" rtl="0">
                        <a:spcBef>
                          <a:spcPts val="0"/>
                        </a:spcBef>
                        <a:spcAft>
                          <a:spcPts val="0"/>
                        </a:spcAft>
                        <a:buNone/>
                      </a:pPr>
                      <a:r>
                        <a:rPr lang="zh-TW" b="1">
                          <a:solidFill>
                            <a:schemeClr val="accent3"/>
                          </a:solidFill>
                          <a:latin typeface="Proxima Nova"/>
                          <a:ea typeface="Proxima Nova"/>
                          <a:cs typeface="Proxima Nova"/>
                          <a:sym typeface="Proxima Nova"/>
                        </a:rPr>
                        <a:t>0.676</a:t>
                      </a:r>
                      <a:endParaRPr b="1">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64" name="Google Shape;164;p24"/>
          <p:cNvGraphicFramePr/>
          <p:nvPr/>
        </p:nvGraphicFramePr>
        <p:xfrm>
          <a:off x="5381788" y="3961925"/>
          <a:ext cx="3450375" cy="649500"/>
        </p:xfrm>
        <a:graphic>
          <a:graphicData uri="http://schemas.openxmlformats.org/drawingml/2006/table">
            <a:tbl>
              <a:tblPr>
                <a:noFill/>
                <a:tableStyleId>{0FD88D2C-889F-4CA3-9ACF-8D49546216C4}</a:tableStyleId>
              </a:tblPr>
              <a:tblGrid>
                <a:gridCol w="535375">
                  <a:extLst>
                    <a:ext uri="{9D8B030D-6E8A-4147-A177-3AD203B41FA5}">
                      <a16:colId xmlns:a16="http://schemas.microsoft.com/office/drawing/2014/main" val="20000"/>
                    </a:ext>
                  </a:extLst>
                </a:gridCol>
                <a:gridCol w="1457500">
                  <a:extLst>
                    <a:ext uri="{9D8B030D-6E8A-4147-A177-3AD203B41FA5}">
                      <a16:colId xmlns:a16="http://schemas.microsoft.com/office/drawing/2014/main" val="20001"/>
                    </a:ext>
                  </a:extLst>
                </a:gridCol>
                <a:gridCol w="1457500">
                  <a:extLst>
                    <a:ext uri="{9D8B030D-6E8A-4147-A177-3AD203B41FA5}">
                      <a16:colId xmlns:a16="http://schemas.microsoft.com/office/drawing/2014/main" val="20002"/>
                    </a:ext>
                  </a:extLst>
                </a:gridCol>
              </a:tblGrid>
              <a:tr h="324750">
                <a:tc>
                  <a:txBody>
                    <a:bodyPr/>
                    <a:lstStyle/>
                    <a:p>
                      <a:pPr marL="0" lvl="0" indent="0" algn="ctr" rtl="0">
                        <a:spcBef>
                          <a:spcPts val="0"/>
                        </a:spcBef>
                        <a:spcAft>
                          <a:spcPts val="0"/>
                        </a:spcAft>
                        <a:buNone/>
                      </a:pPr>
                      <a:endParaRPr>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tc>
                  <a:txBody>
                    <a:bodyPr/>
                    <a:lstStyle/>
                    <a:p>
                      <a:pPr marL="0" lvl="0" indent="0" algn="ctr" rtl="0">
                        <a:spcBef>
                          <a:spcPts val="0"/>
                        </a:spcBef>
                        <a:spcAft>
                          <a:spcPts val="0"/>
                        </a:spcAft>
                        <a:buNone/>
                      </a:pPr>
                      <a:r>
                        <a:rPr lang="zh-TW">
                          <a:solidFill>
                            <a:schemeClr val="accent3"/>
                          </a:solidFill>
                          <a:latin typeface="Proxima Nova"/>
                          <a:ea typeface="Proxima Nova"/>
                          <a:cs typeface="Proxima Nova"/>
                          <a:sym typeface="Proxima Nova"/>
                        </a:rPr>
                        <a:t>w/o ellipse fitting</a:t>
                      </a:r>
                      <a:endParaRPr>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tc>
                  <a:txBody>
                    <a:bodyPr/>
                    <a:lstStyle/>
                    <a:p>
                      <a:pPr marL="0" lvl="0" indent="0" algn="ctr" rtl="0">
                        <a:spcBef>
                          <a:spcPts val="0"/>
                        </a:spcBef>
                        <a:spcAft>
                          <a:spcPts val="0"/>
                        </a:spcAft>
                        <a:buNone/>
                      </a:pPr>
                      <a:r>
                        <a:rPr lang="zh-TW">
                          <a:solidFill>
                            <a:schemeClr val="accent3"/>
                          </a:solidFill>
                          <a:latin typeface="Proxima Nova"/>
                          <a:ea typeface="Proxima Nova"/>
                          <a:cs typeface="Proxima Nova"/>
                          <a:sym typeface="Proxima Nova"/>
                        </a:rPr>
                        <a:t>w/ ellipse fitting</a:t>
                      </a:r>
                      <a:endParaRPr>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extLst>
                  <a:ext uri="{0D108BD9-81ED-4DB2-BD59-A6C34878D82A}">
                    <a16:rowId xmlns:a16="http://schemas.microsoft.com/office/drawing/2014/main" val="10000"/>
                  </a:ext>
                </a:extLst>
              </a:tr>
              <a:tr h="324750">
                <a:tc>
                  <a:txBody>
                    <a:bodyPr/>
                    <a:lstStyle/>
                    <a:p>
                      <a:pPr marL="0" lvl="0" indent="0" algn="ctr" rtl="0">
                        <a:spcBef>
                          <a:spcPts val="0"/>
                        </a:spcBef>
                        <a:spcAft>
                          <a:spcPts val="0"/>
                        </a:spcAft>
                        <a:buNone/>
                      </a:pPr>
                      <a:r>
                        <a:rPr lang="zh-TW">
                          <a:solidFill>
                            <a:schemeClr val="accent3"/>
                          </a:solidFill>
                          <a:latin typeface="Proxima Nova"/>
                          <a:ea typeface="Proxima Nova"/>
                          <a:cs typeface="Proxima Nova"/>
                          <a:sym typeface="Proxima Nova"/>
                        </a:rPr>
                        <a:t>score</a:t>
                      </a:r>
                      <a:endParaRPr>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tc>
                  <a:txBody>
                    <a:bodyPr/>
                    <a:lstStyle/>
                    <a:p>
                      <a:pPr marL="0" lvl="0" indent="0" algn="ctr" rtl="0">
                        <a:spcBef>
                          <a:spcPts val="0"/>
                        </a:spcBef>
                        <a:spcAft>
                          <a:spcPts val="0"/>
                        </a:spcAft>
                        <a:buNone/>
                      </a:pPr>
                      <a:r>
                        <a:rPr lang="zh-TW">
                          <a:solidFill>
                            <a:schemeClr val="accent3"/>
                          </a:solidFill>
                          <a:latin typeface="Proxima Nova"/>
                          <a:ea typeface="Proxima Nova"/>
                          <a:cs typeface="Proxima Nova"/>
                          <a:sym typeface="Proxima Nova"/>
                        </a:rPr>
                        <a:t>0.929</a:t>
                      </a:r>
                      <a:endParaRPr>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tc>
                  <a:txBody>
                    <a:bodyPr/>
                    <a:lstStyle/>
                    <a:p>
                      <a:pPr marL="0" lvl="0" indent="0" algn="ctr" rtl="0">
                        <a:spcBef>
                          <a:spcPts val="0"/>
                        </a:spcBef>
                        <a:spcAft>
                          <a:spcPts val="0"/>
                        </a:spcAft>
                        <a:buNone/>
                      </a:pPr>
                      <a:r>
                        <a:rPr lang="zh-TW" b="1">
                          <a:solidFill>
                            <a:schemeClr val="accent3"/>
                          </a:solidFill>
                          <a:latin typeface="Proxima Nova"/>
                          <a:ea typeface="Proxima Nova"/>
                          <a:cs typeface="Proxima Nova"/>
                          <a:sym typeface="Proxima Nova"/>
                        </a:rPr>
                        <a:t>0.932</a:t>
                      </a:r>
                      <a:endParaRPr b="1">
                        <a:solidFill>
                          <a:schemeClr val="accent3"/>
                        </a:solidFill>
                        <a:latin typeface="Proxima Nova"/>
                        <a:ea typeface="Proxima Nova"/>
                        <a:cs typeface="Proxima Nova"/>
                        <a:sym typeface="Proxima Nova"/>
                      </a:endParaRPr>
                    </a:p>
                  </a:txBody>
                  <a:tcPr marL="36000" marR="36000" marT="36000" marB="36000">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7" name="音訊 6">
            <a:hlinkClick r:id="" action="ppaction://media"/>
            <a:extLst>
              <a:ext uri="{FF2B5EF4-FFF2-40B4-BE49-F238E27FC236}">
                <a16:creationId xmlns:a16="http://schemas.microsoft.com/office/drawing/2014/main" id="{86C55D2C-FFEC-F575-63F8-AD36D9DD2E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772"/>
    </mc:Choice>
    <mc:Fallback xmlns="">
      <p:transition spd="slow" advTm="59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4294" x="7848600" y="5057775"/>
          <p14:tracePt t="34298" x="7848600" y="4933950"/>
          <p14:tracePt t="34299" x="7848600" y="4805363"/>
          <p14:tracePt t="34311" x="7848600" y="4662488"/>
          <p14:tracePt t="34333" x="7848600" y="4529138"/>
          <p14:tracePt t="34334" x="7848600" y="4352925"/>
          <p14:tracePt t="34347" x="7848600" y="4233863"/>
          <p14:tracePt t="34347" x="7848600" y="4048125"/>
          <p14:tracePt t="34361" x="7848600" y="3829050"/>
          <p14:tracePt t="34377" x="7848600" y="3552825"/>
          <p14:tracePt t="34398" x="7848600" y="3409950"/>
          <p14:tracePt t="34411" x="7881938" y="3214688"/>
          <p14:tracePt t="34432" x="7905750" y="3090863"/>
          <p14:tracePt t="34453" x="7958138" y="2971800"/>
          <p14:tracePt t="34468" x="7991475" y="2895600"/>
          <p14:tracePt t="34499" x="8005763" y="2871788"/>
          <p14:tracePt t="34499" x="8058150" y="2809875"/>
          <p14:tracePt t="34500" x="8081963" y="2762250"/>
          <p14:tracePt t="34515" x="8101013" y="2743200"/>
          <p14:tracePt t="34530" x="8167688" y="2676525"/>
          <p14:tracePt t="34530" x="8201025" y="2619375"/>
          <p14:tracePt t="34544" x="8267700" y="2557463"/>
          <p14:tracePt t="34544" x="8334375" y="2490788"/>
          <p14:tracePt t="34561" x="8429625" y="2366963"/>
          <p14:tracePt t="34594" x="8553450" y="2224088"/>
          <p14:tracePt t="34597" x="8639175" y="2114550"/>
          <p14:tracePt t="34597" x="8672513" y="2071688"/>
          <p14:tracePt t="34610" x="8682038" y="2052638"/>
          <p14:tracePt t="34628" x="8696325" y="2028825"/>
          <p14:tracePt t="34644" x="8705850" y="2019300"/>
          <p14:tracePt t="34665" x="8715375" y="2019300"/>
          <p14:tracePt t="34761" x="8715375" y="2028825"/>
          <p14:tracePt t="34782" x="8729663" y="2038350"/>
          <p14:tracePt t="34794" x="8758238" y="2052638"/>
          <p14:tracePt t="34811" x="8805863" y="2085975"/>
          <p14:tracePt t="34828" x="8848725" y="2105025"/>
          <p14:tracePt t="34844" x="8882063" y="2128838"/>
          <p14:tracePt t="34861" x="8915400" y="2147888"/>
          <p14:tracePt t="34880" x="8934450" y="2162175"/>
          <p14:tracePt t="34894" x="8948738" y="2171700"/>
          <p14:tracePt t="34915" x="8958263" y="2181225"/>
          <p14:tracePt t="34992" x="8967788" y="2181225"/>
          <p14:tracePt t="35055" x="8967788" y="2195513"/>
          <p14:tracePt t="35064" x="8977313" y="2195513"/>
          <p14:tracePt t="35080" x="8991600" y="2205038"/>
          <p14:tracePt t="35094" x="8991600" y="2214563"/>
          <p14:tracePt t="35104" x="9001125" y="2224088"/>
          <p14:tracePt t="35114" x="9010650" y="2238375"/>
          <p14:tracePt t="35133" x="9024938" y="2257425"/>
          <p14:tracePt t="35148" x="9024938" y="2271713"/>
          <p14:tracePt t="35149" x="9024938" y="2290763"/>
          <p14:tracePt t="35166" x="9024938" y="2314575"/>
          <p14:tracePt t="35181" x="9024938" y="2324100"/>
          <p14:tracePt t="35182" x="9024938" y="2347913"/>
          <p14:tracePt t="35199" x="9024938" y="2357438"/>
          <p14:tracePt t="35200" x="9024938" y="2390775"/>
          <p14:tracePt t="35215" x="9024938" y="2400300"/>
          <p14:tracePt t="35216" x="9024938" y="2414588"/>
          <p14:tracePt t="35233" x="9024938" y="2447925"/>
          <p14:tracePt t="35266" x="9001125" y="2457450"/>
          <p14:tracePt t="35266" x="8967788" y="2476500"/>
          <p14:tracePt t="35299" x="8948738" y="2500313"/>
          <p14:tracePt t="35300" x="8915400" y="2509838"/>
          <p14:tracePt t="35315" x="8882063" y="2524125"/>
          <p14:tracePt t="35333" x="8824913" y="2533650"/>
          <p14:tracePt t="35348" x="8739188" y="2557463"/>
          <p14:tracePt t="35366" x="8629650" y="2576513"/>
          <p14:tracePt t="35382" x="8539163" y="2609850"/>
          <p14:tracePt t="35400" x="8477250" y="2619375"/>
          <p14:tracePt t="35415" x="8420100" y="2643188"/>
          <p14:tracePt t="35433" x="8377238" y="2643188"/>
          <p14:tracePt t="35448" x="8334375" y="2652713"/>
          <p14:tracePt t="35466" x="8277225" y="2652713"/>
          <p14:tracePt t="35499" x="8234363" y="2652713"/>
          <p14:tracePt t="35500" x="8191500" y="2652713"/>
          <p14:tracePt t="35500" x="8167688" y="2652713"/>
          <p14:tracePt t="35515" x="8148638" y="2652713"/>
          <p14:tracePt t="35533" x="8134350" y="2652713"/>
          <p14:tracePt t="35534" x="8101013" y="2652713"/>
          <p14:tracePt t="35549" x="8081963" y="2652713"/>
          <p14:tracePt t="35549" x="8048625" y="2652713"/>
          <p14:tracePt t="35566" x="8005763" y="2652713"/>
          <p14:tracePt t="35582" x="7939088" y="2652713"/>
          <p14:tracePt t="35600" x="7896225" y="2652713"/>
          <p14:tracePt t="35615" x="7872413" y="2652713"/>
          <p14:tracePt t="35634" x="7862888" y="2652713"/>
          <p14:tracePt t="35649" x="7848600" y="2652713"/>
          <p14:tracePt t="35865" x="7862888" y="2652713"/>
          <p14:tracePt t="35882" x="7872413" y="2652713"/>
          <p14:tracePt t="35883" x="7881938" y="2652713"/>
          <p14:tracePt t="35901" x="7924800" y="2652713"/>
          <p14:tracePt t="35915" x="7948613" y="2667000"/>
          <p14:tracePt t="35916" x="7981950" y="2676525"/>
          <p14:tracePt t="35949" x="8058150" y="2676525"/>
          <p14:tracePt t="35949" x="8115300" y="2686050"/>
          <p14:tracePt t="35965" x="8191500" y="2695575"/>
          <p14:tracePt t="35998" x="8234363" y="2695575"/>
          <p14:tracePt t="35999" x="8258175" y="2695575"/>
          <p14:tracePt t="36017" x="8277225" y="2695575"/>
          <p14:tracePt t="36032" x="8286750" y="2695575"/>
          <p14:tracePt t="36065" x="8301038" y="2695575"/>
          <p14:tracePt t="37215" x="8310563" y="2695575"/>
          <p14:tracePt t="37265" x="8320088" y="2695575"/>
          <p14:tracePt t="37282" x="8334375" y="2695575"/>
          <p14:tracePt t="37300" x="8343900" y="2695575"/>
          <p14:tracePt t="37315" x="8353425" y="2695575"/>
          <p14:tracePt t="37335" x="8367713" y="2709863"/>
          <p14:tracePt t="37349" x="8377238" y="2709863"/>
          <p14:tracePt t="37366" x="8396288" y="2709863"/>
          <p14:tracePt t="37382" x="8410575" y="2709863"/>
          <p14:tracePt t="37400" x="8429625" y="2719388"/>
          <p14:tracePt t="37415" x="8462963" y="2719388"/>
          <p14:tracePt t="37433" x="8486775" y="2728913"/>
          <p14:tracePt t="37448" x="8520113" y="2728913"/>
          <p14:tracePt t="37467" x="8539163" y="2743200"/>
          <p14:tracePt t="37482" x="8553450" y="2743200"/>
          <p14:tracePt t="37515" x="8562975" y="2743200"/>
          <p14:tracePt t="42270" x="8572500" y="2743200"/>
          <p14:tracePt t="42271" x="8596313" y="2762250"/>
          <p14:tracePt t="42287" x="8629650" y="2786063"/>
          <p14:tracePt t="42299" x="8648700" y="2795588"/>
          <p14:tracePt t="42321" x="8696325" y="2838450"/>
          <p14:tracePt t="42334" x="8715375" y="2852738"/>
          <p14:tracePt t="42352" x="8729663" y="2862263"/>
          <p14:tracePt t="42352" x="8748713" y="2886075"/>
          <p14:tracePt t="42372" x="8782050" y="2905125"/>
          <p14:tracePt t="42389" x="8791575" y="2928938"/>
          <p14:tracePt t="42402" x="8815388" y="2971800"/>
          <p14:tracePt t="42418" x="8824913" y="2981325"/>
          <p14:tracePt t="42434" x="8839200" y="2995613"/>
          <p14:tracePt t="42452" x="8839200" y="3014663"/>
          <p14:tracePt t="42467" x="8848725" y="3048000"/>
          <p14:tracePt t="42500" x="8848725" y="3081338"/>
          <p14:tracePt t="42501" x="8848725" y="3138488"/>
          <p14:tracePt t="42518" x="8848725" y="3181350"/>
          <p14:tracePt t="42538" x="8848725" y="3214688"/>
          <p14:tracePt t="42550" x="8848725" y="3233738"/>
          <p14:tracePt t="42551" x="8848725" y="3248025"/>
          <p14:tracePt t="42584" x="8848725" y="3267075"/>
          <p14:tracePt t="42584" x="8848725" y="3309938"/>
          <p14:tracePt t="42600" x="8848725" y="3357563"/>
          <p14:tracePt t="42618" x="8848725" y="3433763"/>
          <p14:tracePt t="42634" x="8848725" y="3500438"/>
          <p14:tracePt t="42652" x="8824913" y="3543300"/>
          <p14:tracePt t="42667" x="8824913" y="3586163"/>
          <p14:tracePt t="42685" x="8805863" y="3619500"/>
          <p14:tracePt t="42718" x="8805863" y="3629025"/>
          <p14:tracePt t="42767" x="8791575" y="3643313"/>
          <p14:tracePt t="42768" x="8772525" y="3652838"/>
          <p14:tracePt t="42802" x="8748713" y="3662363"/>
          <p14:tracePt t="42803" x="8729663" y="3671888"/>
          <p14:tracePt t="42818" x="8705850" y="3695700"/>
          <p14:tracePt t="42835" x="8672513" y="3719513"/>
          <p14:tracePt t="42851" x="8639175" y="3752850"/>
          <p14:tracePt t="42868" x="8615363" y="3762375"/>
          <p14:tracePt t="42884" x="8605838" y="3771900"/>
          <p14:tracePt t="42924" x="8596313" y="3781425"/>
          <p14:tracePt t="43134" x="8605838" y="3771900"/>
          <p14:tracePt t="43184" x="8615363" y="3771900"/>
          <p14:tracePt t="43234" x="8629650" y="3762375"/>
          <p14:tracePt t="43269" x="8639175" y="3762375"/>
          <p14:tracePt t="43284" x="8648700" y="3762375"/>
          <p14:tracePt t="43318" x="8648700" y="3752850"/>
          <p14:tracePt t="43335" x="8662988" y="3752850"/>
          <p14:tracePt t="43368" x="8672513" y="3738563"/>
          <p14:tracePt t="43385" x="8682038" y="3738563"/>
          <p14:tracePt t="43401" x="8682038" y="3729038"/>
          <p14:tracePt t="43435" x="8696325" y="3729038"/>
          <p14:tracePt t="43485" x="8696325" y="3719513"/>
          <p14:tracePt t="43534" x="8705850" y="3719513"/>
          <p14:tracePt t="43584" x="8705850" y="3705225"/>
          <p14:tracePt t="43618" x="8715375" y="3705225"/>
          <p14:tracePt t="45202" x="8715375" y="3695700"/>
          <p14:tracePt t="45431" x="8715375" y="3719513"/>
          <p14:tracePt t="45450" x="8729663" y="3719513"/>
          <p14:tracePt t="45467" x="8729663" y="3729038"/>
          <p14:tracePt t="45499" x="8729663" y="3738563"/>
          <p14:tracePt t="45501" x="8739188" y="3738563"/>
          <p14:tracePt t="45524" x="8748713" y="3752850"/>
          <p14:tracePt t="45527" x="8772525" y="3771900"/>
          <p14:tracePt t="45528" x="8782050" y="3781425"/>
          <p14:tracePt t="45548" x="8805863" y="3805238"/>
          <p14:tracePt t="45565" x="8839200" y="3829050"/>
          <p14:tracePt t="45582" x="8848725" y="3848100"/>
          <p14:tracePt t="45598" x="8858250" y="3862388"/>
          <p14:tracePt t="45601" x="8858250" y="3871913"/>
          <p14:tracePt t="45605" x="8867775" y="3871913"/>
          <p14:tracePt t="45627" x="8867775" y="3881438"/>
          <p14:tracePt t="45630" x="8882063" y="3905250"/>
          <p14:tracePt t="45651" x="8882063" y="3914775"/>
          <p14:tracePt t="45655" x="8882063" y="3924300"/>
          <p14:tracePt t="45681" x="8882063" y="3938588"/>
          <p14:tracePt t="45685" x="8882063" y="3948113"/>
          <p14:tracePt t="45718" x="8882063" y="3971925"/>
          <p14:tracePt t="45748" x="8882063" y="3990975"/>
          <p14:tracePt t="45751" x="8882063" y="4005263"/>
          <p14:tracePt t="45781" x="8882063" y="4014788"/>
          <p14:tracePt t="45784" x="8867775" y="4067175"/>
          <p14:tracePt t="45816" x="8858250" y="4090988"/>
          <p14:tracePt t="45820" x="8824913" y="4157663"/>
          <p14:tracePt t="45824" x="8815388" y="4176713"/>
          <p14:tracePt t="45857" x="8805863" y="4191000"/>
          <p14:tracePt t="45860" x="8758238" y="4243388"/>
          <p14:tracePt t="45864" x="8748713" y="4252913"/>
          <p14:tracePt t="45919" x="8729663" y="4286250"/>
          <p14:tracePt t="45923" x="8715375" y="4300538"/>
          <p14:tracePt t="45951" x="8705850" y="4310063"/>
          <p14:tracePt t="45986" x="8696325" y="4319588"/>
          <p14:tracePt t="45987" x="8682038" y="4333875"/>
          <p14:tracePt t="46007" x="8662988" y="4352925"/>
          <p14:tracePt t="46026" x="8639175" y="4376738"/>
          <p14:tracePt t="46036" x="8629650" y="4395788"/>
          <p14:tracePt t="46052" x="8615363" y="4419600"/>
          <p14:tracePt t="46067" x="8586788" y="4429125"/>
          <p14:tracePt t="46099" x="8572500" y="4452938"/>
          <p14:tracePt t="46117" x="8562975" y="4452938"/>
          <p14:tracePt t="46175" x="8553450" y="4452938"/>
          <p14:tracePt t="46282" x="8572500" y="4452938"/>
          <p14:tracePt t="52892" x="8572500" y="4462463"/>
          <p14:tracePt t="52909" x="8572500" y="4505325"/>
          <p14:tracePt t="52932" x="8572500" y="4605338"/>
          <p14:tracePt t="52943" x="8562975" y="4638675"/>
          <p14:tracePt t="52960" x="8562975" y="4714875"/>
          <p14:tracePt t="52994" x="8562975" y="4772025"/>
          <p14:tracePt t="52997" x="8553450" y="4824413"/>
          <p14:tracePt t="52997" x="8553450" y="4848225"/>
          <p14:tracePt t="53009" x="8539163" y="4867275"/>
          <p14:tracePt t="53026" x="8529638" y="4924425"/>
          <p14:tracePt t="53043" x="8520113" y="4991100"/>
          <p14:tracePt t="53060" x="8496300" y="5057775"/>
          <p14:tracePt t="53076" x="8462963" y="5110163"/>
          <p14:tracePt t="54585" x="0" y="0"/>
        </p14:tracePtLst>
      </p14:laserTraceLst>
    </p:ext>
  </p:extLst>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1683</Words>
  <Application>Microsoft Macintosh PowerPoint</Application>
  <PresentationFormat>如螢幕大小 (16:9)</PresentationFormat>
  <Paragraphs>174</Paragraphs>
  <Slides>12</Slides>
  <Notes>12</Notes>
  <HiddenSlides>0</HiddenSlides>
  <MMClips>11</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12</vt:i4>
      </vt:variant>
    </vt:vector>
  </HeadingPairs>
  <TitlesOfParts>
    <vt:vector size="15" baseType="lpstr">
      <vt:lpstr>Arial</vt:lpstr>
      <vt:lpstr>Proxima Nova</vt:lpstr>
      <vt:lpstr>Spearmint</vt:lpstr>
      <vt:lpstr>CV23S Ganzin: Pupil Tracking Final Project Presentation</vt:lpstr>
      <vt:lpstr>Outline</vt:lpstr>
      <vt:lpstr>Problem formulation </vt:lpstr>
      <vt:lpstr>Framework</vt:lpstr>
      <vt:lpstr>Related work — segmentation</vt:lpstr>
      <vt:lpstr>Related work — classification</vt:lpstr>
      <vt:lpstr>Method</vt:lpstr>
      <vt:lpstr>Method — post-processing</vt:lpstr>
      <vt:lpstr>Experiment — Segmentation</vt:lpstr>
      <vt:lpstr>Experiment — Classification  </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CV23S Ganzin: Pupil Tracking Final Project Presentation</dc:title>
  <cp:lastModifiedBy>Microsoft Office User</cp:lastModifiedBy>
  <cp:revision>25</cp:revision>
  <dcterms:modified xsi:type="dcterms:W3CDTF">2023-06-16T05:03:10Z</dcterms:modified>
</cp:coreProperties>
</file>